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5"/>
    <p:sldMasterId id="2147483672" r:id="rId6"/>
    <p:sldMasterId id="2147483660" r:id="rId7"/>
  </p:sldMasterIdLst>
  <p:notesMasterIdLst>
    <p:notesMasterId r:id="rId32"/>
  </p:notesMasterIdLst>
  <p:sldIdLst>
    <p:sldId id="807" r:id="rId8"/>
    <p:sldId id="257" r:id="rId9"/>
    <p:sldId id="258" r:id="rId10"/>
    <p:sldId id="259" r:id="rId11"/>
    <p:sldId id="260" r:id="rId12"/>
    <p:sldId id="262" r:id="rId13"/>
    <p:sldId id="809" r:id="rId14"/>
    <p:sldId id="264" r:id="rId15"/>
    <p:sldId id="825" r:id="rId16"/>
    <p:sldId id="818" r:id="rId17"/>
    <p:sldId id="828" r:id="rId18"/>
    <p:sldId id="820" r:id="rId19"/>
    <p:sldId id="829" r:id="rId20"/>
    <p:sldId id="821" r:id="rId21"/>
    <p:sldId id="822" r:id="rId22"/>
    <p:sldId id="823" r:id="rId23"/>
    <p:sldId id="824" r:id="rId24"/>
    <p:sldId id="265" r:id="rId25"/>
    <p:sldId id="830" r:id="rId26"/>
    <p:sldId id="266" r:id="rId27"/>
    <p:sldId id="832" r:id="rId28"/>
    <p:sldId id="267" r:id="rId29"/>
    <p:sldId id="813" r:id="rId30"/>
    <p:sldId id="815" r:id="rId31"/>
  </p:sldIdLst>
  <p:sldSz cx="18288000" cy="10287000"/>
  <p:notesSz cx="6858000" cy="9144000"/>
  <p:embeddedFontLst>
    <p:embeddedFont>
      <p:font typeface="Angsana New" panose="02020603050405020304" pitchFamily="18" charset="-34"/>
      <p:regular r:id="rId33"/>
      <p:bold r:id="rId34"/>
      <p:italic r:id="rId35"/>
      <p:boldItalic r:id="rId36"/>
    </p:embeddedFont>
    <p:embeddedFont>
      <p:font typeface="Arial Bold" panose="020B0704020202020204" pitchFamily="34" charset="0"/>
      <p:regular r:id="rId37"/>
      <p:bold r:id="rId38"/>
    </p:embeddedFont>
    <p:embeddedFont>
      <p:font typeface="Arial Bold Italics" panose="020B0604020202020204" charset="0"/>
      <p:regular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libri Light" panose="020F0302020204030204" pitchFamily="34" charset="0"/>
      <p:regular r:id="rId44"/>
      <p:italic r:id="rId45"/>
    </p:embeddedFont>
    <p:embeddedFont>
      <p:font typeface="Cordia New" panose="020B0304020202020204" pitchFamily="34" charset="-34"/>
      <p:regular r:id="rId46"/>
      <p:bold r:id="rId47"/>
      <p:italic r:id="rId48"/>
      <p:boldItalic r:id="rId49"/>
    </p:embeddedFont>
    <p:embeddedFont>
      <p:font typeface="DM Sans" panose="020B0604020202020204" charset="0"/>
      <p:regular r:id="rId50"/>
    </p:embeddedFont>
    <p:embeddedFont>
      <p:font typeface="DM Sans Bold" panose="020B0604020202020204" charset="0"/>
      <p:regular r:id="rId51"/>
    </p:embeddedFont>
    <p:embeddedFont>
      <p:font typeface="DM Sans Italics" panose="020B0604020202020204" charset="0"/>
      <p:regular r:id="rId52"/>
    </p:embeddedFont>
    <p:embeddedFont>
      <p:font typeface="Franklin Gothic Demi Cond" panose="020B0706030402020204" pitchFamily="34" charset="0"/>
      <p:regular r:id="rId53"/>
    </p:embeddedFont>
    <p:embeddedFont>
      <p:font typeface="Montserrat Light" panose="020B0604020202020204" charset="0"/>
      <p:regular r:id="rId54"/>
    </p:embeddedFont>
    <p:embeddedFont>
      <p:font typeface="Oswald" panose="020B0604020202020204" charset="0"/>
      <p:regular r:id="rId55"/>
    </p:embeddedFont>
    <p:embeddedFont>
      <p:font typeface="Oswald Bold" panose="020B0604020202020204" charset="0"/>
      <p:regular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A566"/>
    <a:srgbClr val="E6E6E6"/>
    <a:srgbClr val="66FF66"/>
    <a:srgbClr val="7F7F7F"/>
    <a:srgbClr val="FFD446"/>
    <a:srgbClr val="9858A8"/>
    <a:srgbClr val="DDDDDD"/>
    <a:srgbClr val="FDFDF2"/>
    <a:srgbClr val="F2F2F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63352" autoAdjust="0"/>
  </p:normalViewPr>
  <p:slideViewPr>
    <p:cSldViewPr>
      <p:cViewPr>
        <p:scale>
          <a:sx n="33" d="100"/>
          <a:sy n="33" d="100"/>
        </p:scale>
        <p:origin x="1476" y="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font" Target="fonts/font7.fntdata"/><Relationship Id="rId21" Type="http://schemas.openxmlformats.org/officeDocument/2006/relationships/slide" Target="slides/slide14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font" Target="fonts/font23.fntdata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2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font" Target="fonts/font24.fntdata"/><Relationship Id="rId8" Type="http://schemas.openxmlformats.org/officeDocument/2006/relationships/slide" Target="slides/slide1.xml"/><Relationship Id="rId51" Type="http://schemas.openxmlformats.org/officeDocument/2006/relationships/font" Target="fonts/font19.fntdata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59" Type="http://schemas.openxmlformats.org/officeDocument/2006/relationships/theme" Target="theme/theme1.xml"/><Relationship Id="rId20" Type="http://schemas.openxmlformats.org/officeDocument/2006/relationships/slide" Target="slides/slide13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presProps" Target="presProps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Profile</a:t>
            </a:r>
            <a:endParaRPr lang="th-TH" b="1" dirty="0"/>
          </a:p>
          <a:p>
            <a:r>
              <a:rPr lang="th-TH" dirty="0"/>
              <a:t>สวัสดีครับผม  นาย ภาณุวัฒน์ วงศ์วรกุลกิจ นักศึกษาวิชาสหกิจศึกษา </a:t>
            </a:r>
          </a:p>
          <a:p>
            <a:r>
              <a:rPr lang="th-TH" dirty="0"/>
              <a:t>จากคณะวิศวกรรมศาสตร์ สาขาวิศวกรรมคอมพิวเตอร์ มหาวิทยาลัยเชียงใหม่ โดยมาฝึกงานเป็นเวลา 6 เดือน </a:t>
            </a:r>
          </a:p>
          <a:p>
            <a:r>
              <a:rPr lang="th-TH" dirty="0"/>
              <a:t>ที่ บริษัท มิตซูบิชิ อีเล็คทริค คอนซูมเมอร์ โปรดักส์(ประเทศไทย) จำกัด หรือ </a:t>
            </a:r>
            <a:r>
              <a:rPr lang="en-US" dirty="0"/>
              <a:t>MCP. </a:t>
            </a:r>
            <a:r>
              <a:rPr lang="th-TH" dirty="0"/>
              <a:t>ครับผม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71B2A1-F406-47AD-9795-723432213E17}" type="slidenum">
              <a:rPr lang="th-TH" smtClean="0"/>
              <a:t>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62480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th-TH" dirty="0"/>
              <a:t>ขอเริ่มด้วยระบบที่ </a:t>
            </a:r>
            <a:r>
              <a:rPr lang="en-US" dirty="0"/>
              <a:t>1. Certificates</a:t>
            </a:r>
          </a:p>
          <a:p>
            <a:r>
              <a:rPr lang="th-TH" dirty="0"/>
              <a:t>ซึ่งก่อนปรับปรุง ข้อมูล </a:t>
            </a:r>
            <a:r>
              <a:rPr lang="en-US" dirty="0"/>
              <a:t>Certificate</a:t>
            </a:r>
            <a:r>
              <a:rPr lang="th-TH" dirty="0"/>
              <a:t> ทั้งหมดจะถูกจัดเก็บไว้ใน </a:t>
            </a:r>
            <a:r>
              <a:rPr lang="en-US" dirty="0"/>
              <a:t>Excel File </a:t>
            </a:r>
          </a:p>
          <a:p>
            <a:r>
              <a:rPr lang="th-TH" dirty="0"/>
              <a:t>เมื่อข้อมูลมีปริมาณมากขึ้น ทำให้การค้นหาและจัดการข้อมูลมีความยากมากขึ้นด้วยเช่นกัน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615144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th-TH" dirty="0"/>
              <a:t>รวมถึงการแจ้งเตือนผ่าน </a:t>
            </a:r>
            <a:r>
              <a:rPr lang="en-US" dirty="0"/>
              <a:t>Email </a:t>
            </a:r>
            <a:r>
              <a:rPr lang="th-TH" dirty="0"/>
              <a:t>ยังเป็นระบบ </a:t>
            </a:r>
            <a:r>
              <a:rPr lang="en-US" dirty="0"/>
              <a:t>semi-auto</a:t>
            </a:r>
          </a:p>
          <a:p>
            <a:r>
              <a:rPr lang="th-TH" dirty="0"/>
              <a:t>คือ ยังต้องใช้คนในการกดส่งอีเมลล์อยู่</a:t>
            </a:r>
          </a:p>
          <a:p>
            <a:r>
              <a:rPr lang="th-TH" dirty="0"/>
              <a:t>ทำให้อาจเกิด </a:t>
            </a:r>
            <a:r>
              <a:rPr lang="en-US" dirty="0"/>
              <a:t>human error </a:t>
            </a:r>
            <a:r>
              <a:rPr lang="th-TH" dirty="0"/>
              <a:t>ได้</a:t>
            </a:r>
            <a:endParaRPr lang="en-US" dirty="0"/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135529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th-TH" dirty="0"/>
              <a:t>ซึ่งหลังการปรับปรุง</a:t>
            </a:r>
            <a:r>
              <a:rPr lang="en-US" dirty="0"/>
              <a:t> </a:t>
            </a:r>
            <a:r>
              <a:rPr lang="en-US" dirty="0" err="1"/>
              <a:t>โดย</a:t>
            </a:r>
            <a:r>
              <a:rPr lang="th-TH" dirty="0"/>
              <a:t>ใช้</a:t>
            </a:r>
            <a:r>
              <a:rPr lang="en-US" dirty="0"/>
              <a:t> web application </a:t>
            </a:r>
          </a:p>
          <a:p>
            <a:r>
              <a:rPr lang="th-TH" dirty="0"/>
              <a:t>ทำให้ภาพรวมของผู้ใช้งานดูง่ายขึ้น และสะดวกต่อการค้นหา</a:t>
            </a:r>
          </a:p>
          <a:p>
            <a:r>
              <a:rPr lang="th-TH" dirty="0"/>
              <a:t>รวมถึงการอัพเดทก็สามารถทำได้ง่ายขึ้นเช่นกัน</a:t>
            </a:r>
            <a:r>
              <a:rPr lang="en-US" dirty="0"/>
              <a:t>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153105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th-TH" dirty="0"/>
              <a:t>และเราสามารถกำหนด วันที่ต้องการแจ้งเตือน</a:t>
            </a:r>
          </a:p>
          <a:p>
            <a:r>
              <a:rPr lang="th-TH" dirty="0"/>
              <a:t>ให้ระบบ สามารถส่งอีเมลล์โดยอัตโนมัติได้เลย</a:t>
            </a:r>
          </a:p>
          <a:p>
            <a:r>
              <a:rPr lang="th-TH" dirty="0"/>
              <a:t>ซึ่งจะทำให้ลดการเกิด </a:t>
            </a:r>
            <a:r>
              <a:rPr lang="en-US" dirty="0"/>
              <a:t>human error </a:t>
            </a:r>
            <a:r>
              <a:rPr lang="th-TH" dirty="0"/>
              <a:t>ได้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924716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2.Minimum testing requirements</a:t>
            </a:r>
          </a:p>
          <a:p>
            <a:r>
              <a:rPr lang="th-TH" dirty="0"/>
              <a:t>ก่อนการปรับปรุง เอกสารจะถูก </a:t>
            </a:r>
            <a:r>
              <a:rPr lang="en-US" dirty="0"/>
              <a:t>share </a:t>
            </a:r>
            <a:r>
              <a:rPr lang="th-TH" dirty="0"/>
              <a:t>ให้หน่วยงานที่เกี่ยวข้องในรูปแบบ </a:t>
            </a:r>
            <a:r>
              <a:rPr lang="en-US" dirty="0"/>
              <a:t>PDF File</a:t>
            </a:r>
          </a:p>
          <a:p>
            <a:r>
              <a:rPr lang="th-TH" dirty="0"/>
              <a:t>ทำให้ผู้ใช้งาน ยากต่อการค้นหาข้อมูลที่ต้องการ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987229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((อยากได้รูปที่แสดง </a:t>
            </a:r>
            <a:r>
              <a:rPr lang="en-US" dirty="0"/>
              <a:t>Filter &amp; </a:t>
            </a:r>
            <a:r>
              <a:rPr lang="th-TH" dirty="0"/>
              <a:t>ตอนที่ </a:t>
            </a:r>
            <a:r>
              <a:rPr lang="en-US" dirty="0"/>
              <a:t>Filter </a:t>
            </a:r>
            <a:r>
              <a:rPr lang="th-TH" dirty="0"/>
              <a:t>มาแล้ว))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โดยหลังการปรับปรุง</a:t>
            </a:r>
            <a:r>
              <a:rPr lang="en-US" dirty="0"/>
              <a:t> </a:t>
            </a:r>
            <a:r>
              <a:rPr lang="th-TH" dirty="0"/>
              <a:t>ทำให้ผู้ใช้งานสามารถค้นหาข้อมูลที่ต้องการได้ง่ายขึ้นโดยใช้ฟังก์ชั่น </a:t>
            </a:r>
            <a:r>
              <a:rPr lang="en-US" dirty="0"/>
              <a:t>Filter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รวมถึงการแสดงผลหลังการ </a:t>
            </a:r>
            <a:r>
              <a:rPr lang="en-US" dirty="0"/>
              <a:t>Filter </a:t>
            </a:r>
            <a:r>
              <a:rPr lang="th-TH" dirty="0"/>
              <a:t>ก็ทำให้ผู้ใช้งานดูง่ายขึ้นเช่นกัน</a:t>
            </a:r>
            <a:endParaRPr lang="en-US" dirty="0"/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9843812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3. Regulations</a:t>
            </a:r>
          </a:p>
          <a:p>
            <a:r>
              <a:rPr lang="th-TH" dirty="0"/>
              <a:t>ก่อนปรับปรุง </a:t>
            </a:r>
          </a:p>
          <a:p>
            <a:r>
              <a:rPr lang="th-TH" dirty="0"/>
              <a:t>ข้อมูล</a:t>
            </a:r>
            <a:r>
              <a:rPr lang="en-US" dirty="0"/>
              <a:t> regulations </a:t>
            </a:r>
            <a:r>
              <a:rPr lang="th-TH" dirty="0"/>
              <a:t>ทั้งหมดของแต่ละประเทศจะถูกจัดเก็บไว้ใน </a:t>
            </a:r>
            <a:r>
              <a:rPr lang="en-US" dirty="0"/>
              <a:t>Excel File </a:t>
            </a:r>
          </a:p>
          <a:p>
            <a:r>
              <a:rPr lang="th-TH" dirty="0"/>
              <a:t>โดยข้อมูลแต่ละมาตรฐานจะมีเนื้อหาจำนวนมาก ทำให้ยากต่อการตรวจสอบและติดตาม</a:t>
            </a:r>
          </a:p>
          <a:p>
            <a:r>
              <a:rPr lang="th-TH" dirty="0"/>
              <a:t>รวมถึง </a:t>
            </a:r>
            <a:r>
              <a:rPr lang="en-US" dirty="0"/>
              <a:t>Excel </a:t>
            </a:r>
            <a:r>
              <a:rPr lang="th-TH" dirty="0"/>
              <a:t>ก็มีข้อจำกัดในการจัดการข้อมูลบางประเภท เช่น ความกว้างของเซลล์ ทำให้แสดงข้อมูลได้ไม่ครบถ้วน เป็นต้น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915217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th-TH" dirty="0"/>
              <a:t>แต่หลังการปรับปรุง</a:t>
            </a:r>
          </a:p>
          <a:p>
            <a:r>
              <a:rPr lang="th-TH" dirty="0"/>
              <a:t>ข้อมูลต่างๆ จะถูกแสดงผลให้ผู้ใช้งานเข้าถึงได้ง่ายขึ้น</a:t>
            </a:r>
          </a:p>
          <a:p>
            <a:r>
              <a:rPr lang="th-TH" dirty="0"/>
              <a:t>มีการจัดลำดับความสำคัญ รวมถึงมีการจัดการเนื้อหาที่มีปริมาณมากของแต่ละมาตรฐานได้ดีขึ้นด้วยเช่นกัน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0824289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th-TH" dirty="0"/>
              <a:t>เราไปดู </a:t>
            </a:r>
            <a:r>
              <a:rPr lang="en-US" dirty="0"/>
              <a:t>Web application </a:t>
            </a:r>
            <a:r>
              <a:rPr lang="th-TH" dirty="0"/>
              <a:t>ของจริงกันดีกว่าครับ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((</a:t>
            </a:r>
            <a:r>
              <a:rPr lang="th-TH" dirty="0"/>
              <a:t>อธิบายทั้ง </a:t>
            </a:r>
            <a:r>
              <a:rPr lang="en-US" dirty="0"/>
              <a:t>3 Program </a:t>
            </a:r>
            <a:r>
              <a:rPr lang="th-TH" dirty="0"/>
              <a:t>แบบกระชับๆๆๆ</a:t>
            </a:r>
            <a:r>
              <a:rPr lang="en-US" dirty="0"/>
              <a:t>))</a:t>
            </a:r>
          </a:p>
          <a:p>
            <a:r>
              <a:rPr lang="en-US" dirty="0"/>
              <a:t>((</a:t>
            </a:r>
            <a:r>
              <a:rPr lang="th-TH" dirty="0"/>
              <a:t>หลังจบ </a:t>
            </a:r>
            <a:r>
              <a:rPr lang="en-US" dirty="0"/>
              <a:t>Demo))</a:t>
            </a:r>
            <a:endParaRPr lang="th-TH" dirty="0"/>
          </a:p>
          <a:p>
            <a:r>
              <a:rPr lang="th-TH" dirty="0"/>
              <a:t>ซึ่งโปรแกรมทั้งหมดที่ได้ทำไป ได้ทำปรึกษากับ </a:t>
            </a:r>
            <a:r>
              <a:rPr lang="en-US" dirty="0"/>
              <a:t>IS </a:t>
            </a:r>
            <a:r>
              <a:rPr lang="th-TH" dirty="0"/>
              <a:t>แล้วมีความปลอดภัยและทุกคนสามารถเข้าถึงได้โดยใช้สาย </a:t>
            </a:r>
            <a:r>
              <a:rPr lang="en-US" dirty="0" err="1"/>
              <a:t>lan</a:t>
            </a:r>
            <a:r>
              <a:rPr lang="en-US" dirty="0"/>
              <a:t> </a:t>
            </a:r>
            <a:r>
              <a:rPr lang="th-TH" dirty="0"/>
              <a:t>เดียวกัน บลาๆ </a:t>
            </a:r>
            <a:endParaRPr lang="en-US" dirty="0"/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spc="718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RESULT AFTER IMPROVEMENT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จาก </a:t>
            </a:r>
            <a:r>
              <a:rPr lang="en-US" dirty="0"/>
              <a:t>weakness points </a:t>
            </a:r>
            <a:r>
              <a:rPr lang="th-TH" dirty="0"/>
              <a:t>ที่พูดไปข้างต้น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หลังจากการ </a:t>
            </a:r>
            <a:r>
              <a:rPr lang="en-US" dirty="0"/>
              <a:t>improvement </a:t>
            </a:r>
            <a:r>
              <a:rPr lang="th-TH" dirty="0"/>
              <a:t>พบว่า โปรแกรมนี้สามารถตอบสนองความต้องการของผู้ใช้งานได้ ดังนี้</a:t>
            </a:r>
          </a:p>
          <a:p>
            <a:r>
              <a:rPr lang="en-US" dirty="0"/>
              <a:t>1.</a:t>
            </a:r>
            <a:r>
              <a:rPr lang="th-TH" dirty="0"/>
              <a:t>มี</a:t>
            </a:r>
            <a:r>
              <a:rPr lang="en-US" dirty="0"/>
              <a:t>ระบบฐานข้อมูลและระบบดูแลในการจัดการข้อมูลจำนวนมากได้อย่างมีประสิทธิภาพและปลอดภัย</a:t>
            </a:r>
            <a:r>
              <a:rPr lang="th-TH" dirty="0"/>
              <a:t>มากยิ่งขึ้น</a:t>
            </a:r>
            <a:endParaRPr lang="en-US" dirty="0"/>
          </a:p>
          <a:p>
            <a:r>
              <a:rPr lang="en-US" dirty="0"/>
              <a:t>2.</a:t>
            </a:r>
            <a:r>
              <a:rPr lang="th-TH" dirty="0"/>
              <a:t>สามารถแสดงข้อมูลให้ผู้ใช้งาน สืบค้นข้อมูลที่ต้องการได้ง่ายขึ้น แม้มี</a:t>
            </a:r>
            <a:r>
              <a:rPr lang="en-US" dirty="0" err="1"/>
              <a:t>ข้อมูลจำนวนมาก</a:t>
            </a:r>
            <a:endParaRPr lang="en-US" dirty="0"/>
          </a:p>
          <a:p>
            <a:r>
              <a:rPr lang="en-US" dirty="0"/>
              <a:t>3.</a:t>
            </a:r>
            <a:r>
              <a:rPr lang="th-TH" dirty="0"/>
              <a:t>สามารถตั้งการแจ้งเตือนเป็น แบบ </a:t>
            </a:r>
            <a:r>
              <a:rPr lang="en-US" dirty="0"/>
              <a:t>Auto </a:t>
            </a:r>
            <a:r>
              <a:rPr lang="th-TH" dirty="0"/>
              <a:t>ได้ เพื่อลดความผิดพลาดจาก </a:t>
            </a:r>
            <a:r>
              <a:rPr lang="en-US" dirty="0"/>
              <a:t>human error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891518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sz="1200" b="1" dirty="0"/>
              <a:t>Organization</a:t>
            </a:r>
            <a:endParaRPr lang="th-TH" sz="1200" b="1" dirty="0"/>
          </a:p>
          <a:p>
            <a:r>
              <a:rPr lang="th-TH" sz="1200" dirty="0"/>
              <a:t>โดยฝึกงานอยู่ใน ฝ่าย </a:t>
            </a:r>
            <a:r>
              <a:rPr lang="en-US" sz="1200" dirty="0"/>
              <a:t>QA </a:t>
            </a:r>
            <a:r>
              <a:rPr lang="th-TH" sz="1200" dirty="0"/>
              <a:t>แผนก </a:t>
            </a:r>
            <a:r>
              <a:rPr lang="en-US" sz="1200" dirty="0"/>
              <a:t>QA Planning </a:t>
            </a:r>
          </a:p>
          <a:p>
            <a:r>
              <a:rPr lang="th-TH" sz="1200" dirty="0"/>
              <a:t>กลุ่มงาน </a:t>
            </a:r>
            <a:r>
              <a:rPr lang="en-US" sz="1200" dirty="0"/>
              <a:t>Standard </a:t>
            </a:r>
            <a:r>
              <a:rPr lang="th-TH" sz="1200" dirty="0"/>
              <a:t>ซึ่งดูแลเกี่ยวกับการติดตามมาตรฐานและใบอนุญาติของผลิตภัณฑ์ให้เป็นไปตามข้อกำหนด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th-TH" dirty="0"/>
              <a:t>นอกเหนือจากกิจกรรมหลักที่ได้อธิบายไปแล้ว</a:t>
            </a:r>
          </a:p>
          <a:p>
            <a:r>
              <a:rPr lang="th-TH" dirty="0"/>
              <a:t>ผมยังได้รับ</a:t>
            </a:r>
            <a:r>
              <a:rPr lang="en-US" dirty="0" err="1"/>
              <a:t>มอบหมายให้</a:t>
            </a:r>
            <a:r>
              <a:rPr lang="en-US" dirty="0"/>
              <a:t> support </a:t>
            </a:r>
            <a:r>
              <a:rPr lang="en-US" dirty="0" err="1"/>
              <a:t>กิจกรรมอื่นๆ</a:t>
            </a:r>
            <a:r>
              <a:rPr lang="en-US" dirty="0"/>
              <a:t> </a:t>
            </a:r>
            <a:r>
              <a:rPr lang="en-US" dirty="0" err="1"/>
              <a:t>ในแผนกอีก</a:t>
            </a:r>
            <a:r>
              <a:rPr lang="en-US" dirty="0"/>
              <a:t> </a:t>
            </a:r>
            <a:r>
              <a:rPr lang="th-TH" dirty="0"/>
              <a:t>เช่น</a:t>
            </a:r>
          </a:p>
          <a:p>
            <a:r>
              <a:rPr lang="en-US" dirty="0"/>
              <a:t>1.การเปรียบเทียบข้อมูลระหว่าง2ไฟล์ </a:t>
            </a:r>
            <a:r>
              <a:rPr lang="en-US" dirty="0" err="1"/>
              <a:t>ตามช่วงวันที่</a:t>
            </a:r>
            <a:r>
              <a:rPr lang="en-US" dirty="0"/>
              <a:t> </a:t>
            </a:r>
            <a:r>
              <a:rPr lang="en-US" dirty="0" err="1"/>
              <a:t>ที่กำหนด</a:t>
            </a:r>
            <a:endParaRPr lang="en-US" dirty="0"/>
          </a:p>
          <a:p>
            <a:endParaRPr lang="en-US" dirty="0"/>
          </a:p>
          <a:p>
            <a:r>
              <a:rPr lang="en-US" dirty="0"/>
              <a:t>2.การค้นหาไฟล์ </a:t>
            </a:r>
            <a:r>
              <a:rPr lang="en-US" dirty="0" err="1"/>
              <a:t>แล้วรวบรวม</a:t>
            </a:r>
            <a:r>
              <a:rPr lang="th-TH" dirty="0"/>
              <a:t>ข้อมูล</a:t>
            </a:r>
            <a:r>
              <a:rPr lang="en-US" dirty="0" err="1"/>
              <a:t>เหล่านั้นลงในโฟลเดอร์ที่</a:t>
            </a:r>
            <a:r>
              <a:rPr lang="th-TH" dirty="0"/>
              <a:t>ต้องการ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3.การ merge </a:t>
            </a:r>
            <a:r>
              <a:rPr lang="th-TH" dirty="0"/>
              <a:t>แต่ละ</a:t>
            </a:r>
            <a:r>
              <a:rPr lang="en-US" dirty="0"/>
              <a:t>file </a:t>
            </a:r>
            <a:r>
              <a:rPr lang="th-TH" dirty="0"/>
              <a:t>ให้รวมเป็นไฟล์เดียวกัน</a:t>
            </a:r>
            <a:endParaRPr lang="en-US" dirty="0"/>
          </a:p>
          <a:p>
            <a:endParaRPr lang="th-TH" dirty="0"/>
          </a:p>
          <a:p>
            <a:r>
              <a:rPr lang="th-TH" dirty="0"/>
              <a:t>ซึ่งส่วนใหญ่จะเป็นการเขียนโปรแกรม เพื่อช่วยลดขั้นตอนและเวลาการทำงานให้น้อยลง </a:t>
            </a:r>
          </a:p>
          <a:p>
            <a:r>
              <a:rPr lang="th-TH" dirty="0"/>
              <a:t>หลังจากการดำเนินการเสร็จสิ้นแล้ว สามารถตอบสนองความต้องการของผู้ใช้งานได้</a:t>
            </a:r>
          </a:p>
          <a:p>
            <a:r>
              <a:rPr lang="en-US" dirty="0"/>
              <a:t>_________________________________________________________________________________________________________________</a:t>
            </a:r>
          </a:p>
          <a:p>
            <a:r>
              <a:rPr lang="en-US" dirty="0" err="1"/>
              <a:t>นอกเหนือจากนี้</a:t>
            </a:r>
            <a:r>
              <a:rPr lang="en-US" dirty="0"/>
              <a:t> </a:t>
            </a:r>
            <a:r>
              <a:rPr lang="en-US" dirty="0" err="1"/>
              <a:t>ผมยังได้รับมอบหมายให้</a:t>
            </a:r>
            <a:r>
              <a:rPr lang="en-US" dirty="0"/>
              <a:t> support </a:t>
            </a:r>
            <a:r>
              <a:rPr lang="en-US" dirty="0" err="1"/>
              <a:t>กิจกรรมอื่นๆ</a:t>
            </a:r>
            <a:r>
              <a:rPr lang="en-US" dirty="0"/>
              <a:t> </a:t>
            </a:r>
            <a:r>
              <a:rPr lang="en-US" dirty="0" err="1"/>
              <a:t>ในแผนกอีก</a:t>
            </a:r>
            <a:r>
              <a:rPr lang="en-US" dirty="0"/>
              <a:t> </a:t>
            </a:r>
            <a:r>
              <a:rPr lang="en-US" dirty="0" err="1"/>
              <a:t>ซึ่งส่วนใหญ่จะเป็น</a:t>
            </a:r>
            <a:r>
              <a:rPr lang="en-US" dirty="0"/>
              <a:t> excel VBA  </a:t>
            </a:r>
            <a:r>
              <a:rPr lang="en-US" dirty="0" err="1"/>
              <a:t>เช่น</a:t>
            </a:r>
            <a:endParaRPr lang="en-US" dirty="0"/>
          </a:p>
          <a:p>
            <a:endParaRPr lang="en-US" dirty="0"/>
          </a:p>
          <a:p>
            <a:r>
              <a:rPr lang="en-US" dirty="0"/>
              <a:t>1.การเปรียบเทียบข้อมูลระหว่าง2ไฟล์ </a:t>
            </a:r>
            <a:r>
              <a:rPr lang="en-US" dirty="0" err="1"/>
              <a:t>ตามช่วงวันที่ที่กำหนด</a:t>
            </a:r>
            <a:endParaRPr lang="en-US" dirty="0"/>
          </a:p>
          <a:p>
            <a:endParaRPr lang="en-US" dirty="0"/>
          </a:p>
          <a:p>
            <a:r>
              <a:rPr lang="en-US" dirty="0"/>
              <a:t>2.การค้นหาไฟล์ตามข้อมูลภายในคอลัมน์ </a:t>
            </a:r>
            <a:r>
              <a:rPr lang="en-US" dirty="0" err="1"/>
              <a:t>แล้วรวบรวมไฟล์เหล่านั้นลงในโฟลเดออร์ที่กำหนด</a:t>
            </a:r>
            <a:endParaRPr lang="en-US" dirty="0"/>
          </a:p>
          <a:p>
            <a:endParaRPr lang="en-US" dirty="0"/>
          </a:p>
          <a:p>
            <a:r>
              <a:rPr lang="en-US" dirty="0"/>
              <a:t>3.การรวบรวมทุกๆชีทภายในทุกๆไฟล์ในโฟลเดอร์ที่กำหนด </a:t>
            </a:r>
          </a:p>
          <a:p>
            <a:endParaRPr lang="en-US" dirty="0"/>
          </a:p>
          <a:p>
            <a:r>
              <a:rPr lang="en-US" dirty="0" err="1"/>
              <a:t>โดยส่วนใหญ่จะเป็นงานซำ้ที่ต้องการลดเวลาการทำงานลง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th-TH" dirty="0"/>
              <a:t>มาถึงส่วนสุดท้ายนะครับ ประโยชน์ที่ได้รับจากการมาสหกิจศึกษาในแผนก </a:t>
            </a:r>
            <a:r>
              <a:rPr lang="en-US" dirty="0"/>
              <a:t>QA planning </a:t>
            </a:r>
            <a:r>
              <a:rPr lang="th-TH" dirty="0"/>
              <a:t>ได้สรุปมาเป็น 5 ข้อนะครับ</a:t>
            </a:r>
          </a:p>
          <a:p>
            <a:r>
              <a:rPr lang="th-TH" dirty="0"/>
              <a:t>1.ได้ลงมือทำงานจริงๆ เมื่อได้ลงมือทำจริงๆ ซึ่งแน่นอนว่าก็ต้องเจอกับปัญหามากมาย ทำให้เกิดองค์ความรู้ใหม่ๆมากมาย  เกิดทักษะการแก้ปัญหาอย่างเป็นระบบได้</a:t>
            </a:r>
          </a:p>
          <a:p>
            <a:r>
              <a:rPr lang="th-TH" dirty="0"/>
              <a:t>2.ได้ทักษะการสื่อสาร และการทำงานร่วมกับผู้อื่น จากงานที่ได้รับมอบหมายทำให้มีโอกาสได้ทำงานร่วมกับผู้อื่น </a:t>
            </a:r>
          </a:p>
          <a:p>
            <a:r>
              <a:rPr lang="th-TH" dirty="0"/>
              <a:t>การสื่อสารเพื่อให้ทั้ง2ฝ่ายเข้าใจตรงกันนั้นเป็นเรื่องที่สำคัญมากๆในการทำงานร่วมกัน</a:t>
            </a:r>
          </a:p>
          <a:p>
            <a:r>
              <a:rPr lang="th-TH" dirty="0"/>
              <a:t>3.ได้เรียนรู้เกี่ยวกับระบบการทำงานของแผนกอย่างมาก อีกทั้งยังเนื่องจากตัวผมได้ไปเดินตรวจ </a:t>
            </a:r>
            <a:r>
              <a:rPr lang="en-US" dirty="0"/>
              <a:t>QC process chart </a:t>
            </a:r>
            <a:r>
              <a:rPr lang="th-TH" dirty="0"/>
              <a:t>กับพี่ๆ </a:t>
            </a:r>
          </a:p>
          <a:p>
            <a:r>
              <a:rPr lang="th-TH" dirty="0"/>
              <a:t>จึงทำให้มีโอกาสได้เห็นกระบวนการผลิต และการทำงานของที่อื่นๆด้วย</a:t>
            </a:r>
          </a:p>
          <a:p>
            <a:r>
              <a:rPr lang="th-TH" dirty="0"/>
              <a:t>4.ได้ประสบการณ์ใหม่ๆที่ไม่เคยพบเจอที่ไหน ได้สัมผัสระบบและสภาพแวดล้อมของการทำงาน 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วัฒนธรรมองค์กรต่างๆ  </a:t>
            </a:r>
            <a:r>
              <a:rPr lang="th-TH" dirty="0"/>
              <a:t>ทำให้ได้ข้อคิดดีๆมากมาย  </a:t>
            </a:r>
          </a:p>
          <a:p>
            <a:r>
              <a:rPr lang="th-TH" dirty="0"/>
              <a:t>แน่นแนอาจต้องมีปรับตัวบ้าง และเหมือนเป็นการเตรียมความพร้อมเข้าสู่โลกของการทำงานในอนาคตได้อย่างดีเลยครับ</a:t>
            </a:r>
          </a:p>
          <a:p>
            <a:endParaRPr lang="th-TH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นอกจากที่กล่าวไปก็ยังมีประโยชน์ในด้านอื่นๆ อีกมากนะครับ ทั้งความรู้ มุมมอง และคำสอนต่างๆที่ได้รับจากพี่ๆทุกคนตลอดระยะเวลา6เดือนที่ผ่านมา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ถือว่าเป็นประสบการณ์ที่ดีมากครับ และสำหรับการนำเสนอผลการฝึกงานในวันนี้ ก็ขอจบลงเพียงเท่านี้นะครับ ขอบคุณครับ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9277991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b="1" dirty="0"/>
              <a:t>Database </a:t>
            </a:r>
          </a:p>
          <a:p>
            <a:pPr marL="0" indent="0">
              <a:buFontTx/>
              <a:buNone/>
            </a:pPr>
            <a:r>
              <a:rPr lang="th-TH" dirty="0"/>
              <a:t>- ภาพนี้เป็น </a:t>
            </a:r>
            <a:r>
              <a:rPr lang="en-US" dirty="0"/>
              <a:t>Relational model </a:t>
            </a:r>
            <a:r>
              <a:rPr lang="th-TH" dirty="0"/>
              <a:t>ของข้อมูล </a:t>
            </a:r>
            <a:r>
              <a:rPr lang="en-US" b="1" dirty="0"/>
              <a:t>Certificates</a:t>
            </a:r>
            <a:r>
              <a:rPr lang="th-TH" dirty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5327321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b="1" dirty="0"/>
              <a:t>Database </a:t>
            </a:r>
          </a:p>
          <a:p>
            <a:pPr marL="0" indent="0">
              <a:buFontTx/>
              <a:buNone/>
            </a:pPr>
            <a:r>
              <a:rPr lang="th-TH" dirty="0"/>
              <a:t>ภาพนี้เป็น </a:t>
            </a:r>
            <a:r>
              <a:rPr lang="en-US" dirty="0"/>
              <a:t>Relational model </a:t>
            </a:r>
            <a:r>
              <a:rPr lang="th-TH" dirty="0"/>
              <a:t>ของข้อมูล </a:t>
            </a:r>
            <a:r>
              <a:rPr lang="en-US" sz="1200" b="1" spc="29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Minimum Testing Requirements </a:t>
            </a:r>
            <a:r>
              <a:rPr lang="th-TH" sz="1200" b="0" spc="29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และ</a:t>
            </a:r>
            <a:r>
              <a:rPr lang="th-TH" sz="1200" b="1" spc="29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b="1" dirty="0"/>
              <a:t>Regulations</a:t>
            </a:r>
            <a:endParaRPr lang="en-US" dirty="0"/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156744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Backgrounds</a:t>
            </a:r>
            <a:endParaRPr lang="en-US" dirty="0"/>
          </a:p>
          <a:p>
            <a:r>
              <a:rPr lang="en-US" dirty="0" err="1"/>
              <a:t>ในปัจจุบัน</a:t>
            </a:r>
            <a:r>
              <a:rPr lang="en-US" dirty="0"/>
              <a:t> MCP มีการผลิตและส่งออกเครื่องปรับอากาศไปยังประเทศหรือภูมิภาคต่างๆจำนวนมาก </a:t>
            </a:r>
            <a:r>
              <a:rPr lang="en-US" dirty="0" err="1"/>
              <a:t>และมีแนวโน้มเพิ่มขึ้นอย่างต่อเนื่อง</a:t>
            </a:r>
            <a:r>
              <a:rPr lang="en-US" dirty="0"/>
              <a:t> </a:t>
            </a:r>
          </a:p>
          <a:p>
            <a:r>
              <a:rPr lang="en-US" dirty="0" err="1"/>
              <a:t>ทำให้ข้อมูลที่ต้องติดตาม</a:t>
            </a:r>
            <a:r>
              <a:rPr lang="en-US" dirty="0"/>
              <a:t> </a:t>
            </a:r>
            <a:r>
              <a:rPr lang="en-US" dirty="0" err="1"/>
              <a:t>มีจำนวนมากขึ้นและมีความซับซ้อนเพิ่มขึ้นเช่นกัน</a:t>
            </a:r>
            <a:endParaRPr lang="en-US" dirty="0"/>
          </a:p>
          <a:p>
            <a:r>
              <a:rPr lang="en-US" dirty="0" err="1"/>
              <a:t>จึงทำให้ผมได้รับมอบหมายให้ปรับปรุงกิจกรรมที่เกี่ยวข้อง</a:t>
            </a:r>
            <a:r>
              <a:rPr lang="en-US" dirty="0"/>
              <a:t> </a:t>
            </a:r>
            <a:r>
              <a:rPr lang="en-US" dirty="0" err="1"/>
              <a:t>ดังนี้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asssignment</a:t>
            </a:r>
            <a:r>
              <a:rPr lang="en-US" b="1" dirty="0"/>
              <a:t> activities </a:t>
            </a:r>
            <a:endParaRPr lang="en-US" dirty="0"/>
          </a:p>
          <a:p>
            <a:r>
              <a:rPr lang="en-US" dirty="0"/>
              <a:t>1.การติดตามวันหมดอายุของใบอนุญาต(Certificates)</a:t>
            </a:r>
            <a:r>
              <a:rPr lang="en-US" dirty="0" err="1"/>
              <a:t>ของผลิตภัณฑ์</a:t>
            </a:r>
            <a:r>
              <a:rPr lang="en-US" dirty="0"/>
              <a:t> </a:t>
            </a:r>
          </a:p>
          <a:p>
            <a:r>
              <a:rPr lang="en-US" dirty="0" err="1"/>
              <a:t>เพื่อยืนยันว่าผลิตภัณฑ์</a:t>
            </a:r>
            <a:r>
              <a:rPr lang="en-US" dirty="0"/>
              <a:t> </a:t>
            </a:r>
            <a:r>
              <a:rPr lang="en-US" dirty="0" err="1"/>
              <a:t>ยังสอดคล้องกับมาตรฐานและสามารถส่งจำหน่ายได้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  2.การกำหนดหัวข้อทดสอบขั้นต่ำ </a:t>
            </a:r>
            <a:r>
              <a:rPr lang="en-US" dirty="0" err="1"/>
              <a:t>ตามข้อกำหนด</a:t>
            </a:r>
            <a:r>
              <a:rPr lang="en-US" dirty="0"/>
              <a:t>(Minimum testing requirements) </a:t>
            </a:r>
            <a:r>
              <a:rPr lang="en-US" dirty="0" err="1"/>
              <a:t>ของแต่ละประเทศ</a:t>
            </a:r>
            <a:endParaRPr lang="en-US" dirty="0"/>
          </a:p>
          <a:p>
            <a:r>
              <a:rPr lang="en-US" dirty="0" err="1"/>
              <a:t>เพื่อ</a:t>
            </a:r>
            <a:r>
              <a:rPr lang="en-US" dirty="0"/>
              <a:t> </a:t>
            </a:r>
            <a:r>
              <a:rPr lang="en-US" dirty="0" err="1"/>
              <a:t>จัดทำเป็นองค์ความรู้ให้กับหน่วยงานที่เกี่ยวข้อง</a:t>
            </a:r>
            <a:r>
              <a:rPr lang="en-US" dirty="0"/>
              <a:t> </a:t>
            </a:r>
            <a:r>
              <a:rPr lang="en-US" dirty="0" err="1"/>
              <a:t>เข้ามาสืบค้นข้อมูลเกี่ยวกับการทดสอบในกระบวนการผลิต</a:t>
            </a:r>
            <a:r>
              <a:rPr lang="en-US" dirty="0"/>
              <a:t> </a:t>
            </a:r>
            <a:r>
              <a:rPr lang="en-US" dirty="0" err="1"/>
              <a:t>และดำเนินการให้ตรงตามข้อกำหนด</a:t>
            </a:r>
            <a:endParaRPr lang="en-US" dirty="0"/>
          </a:p>
          <a:p>
            <a:r>
              <a:rPr lang="en-US" dirty="0"/>
              <a:t>     </a:t>
            </a:r>
          </a:p>
          <a:p>
            <a:r>
              <a:rPr lang="en-US" dirty="0"/>
              <a:t>  3.การติดตาม new Regulations </a:t>
            </a:r>
            <a:r>
              <a:rPr lang="en-US" dirty="0" err="1"/>
              <a:t>ที่กำลังจะมีการบังคับใช้ในอนาคต</a:t>
            </a:r>
            <a:r>
              <a:rPr lang="en-US" dirty="0"/>
              <a:t> </a:t>
            </a:r>
          </a:p>
          <a:p>
            <a:r>
              <a:rPr lang="en-US" dirty="0" err="1"/>
              <a:t>เพื่อเป็นการ</a:t>
            </a:r>
            <a:r>
              <a:rPr lang="en-US" dirty="0"/>
              <a:t> share ข้อมูลให้หน่วยงานที่เกี่ยวข้องรับทราบและทำการเตรียมความพร้อมในการรองรับข้อกำหนดใหม่ให้ทันเวลา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spc="718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WEAKNESS POINT</a:t>
            </a:r>
            <a:endParaRPr lang="en-US" dirty="0"/>
          </a:p>
          <a:p>
            <a:r>
              <a:rPr lang="th-TH" dirty="0"/>
              <a:t>แต่หลังจากได้เข้าไปตรวจสอบระบบการจัดเก็บข้อมูลที่มีอยู่ ทำให้เห็นจุดอ่อนดังนี้</a:t>
            </a:r>
          </a:p>
          <a:p>
            <a:endParaRPr lang="en-US" dirty="0"/>
          </a:p>
          <a:p>
            <a:r>
              <a:rPr lang="en-US" dirty="0"/>
              <a:t> 1.ยังไม่มีระบบฐานข้อมูลและระบบดูแลในการจัดการข้อมูลจำนวนมากได้อย่างมีประสิทธิภาพและปลอดภัย</a:t>
            </a:r>
          </a:p>
          <a:p>
            <a:endParaRPr lang="en-US" dirty="0"/>
          </a:p>
          <a:p>
            <a:r>
              <a:rPr lang="en-US" dirty="0"/>
              <a:t> 2.เมื่อมีข้อมูลจำนวนมากขึ้น </a:t>
            </a:r>
            <a:r>
              <a:rPr lang="th-TH" dirty="0"/>
              <a:t>ทำให้</a:t>
            </a:r>
            <a:r>
              <a:rPr lang="en-US" dirty="0" err="1"/>
              <a:t>การแสดงข้อมูล</a:t>
            </a:r>
            <a:r>
              <a:rPr lang="th-TH" dirty="0"/>
              <a:t>ยากต่อ</a:t>
            </a:r>
            <a:r>
              <a:rPr lang="en-US" dirty="0" err="1"/>
              <a:t>ผู้ใช้งาน</a:t>
            </a:r>
            <a:r>
              <a:rPr lang="th-TH" dirty="0"/>
              <a:t>และ</a:t>
            </a:r>
            <a:r>
              <a:rPr lang="en-US" dirty="0" err="1"/>
              <a:t>ค้นหาข้อมูลที่เกี่ยวข้องได้ยาก</a:t>
            </a:r>
            <a:endParaRPr lang="en-US" dirty="0"/>
          </a:p>
          <a:p>
            <a:endParaRPr lang="en-US" dirty="0"/>
          </a:p>
          <a:p>
            <a:r>
              <a:rPr lang="en-US" dirty="0"/>
              <a:t> 3.ระบบการแจ้งเตือนเป็นระบบ semi-auto </a:t>
            </a:r>
            <a:r>
              <a:rPr lang="en-US" dirty="0" err="1"/>
              <a:t>ทำให้อาจจะเกิดความผิดพลาดจาก</a:t>
            </a:r>
            <a:r>
              <a:rPr lang="en-US" dirty="0"/>
              <a:t> human error </a:t>
            </a:r>
            <a:r>
              <a:rPr lang="en-US" dirty="0" err="1"/>
              <a:t>ได้</a:t>
            </a:r>
            <a:r>
              <a:rPr lang="en-US" dirty="0"/>
              <a:t>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Tools</a:t>
            </a:r>
            <a:endParaRPr lang="en-US" dirty="0"/>
          </a:p>
          <a:p>
            <a:r>
              <a:rPr lang="en-US" dirty="0" err="1"/>
              <a:t>ทำให้ผ</a:t>
            </a:r>
            <a:r>
              <a:rPr lang="th-TH" dirty="0"/>
              <a:t>ม</a:t>
            </a:r>
            <a:r>
              <a:rPr lang="en-US" dirty="0" err="1"/>
              <a:t>มี</a:t>
            </a:r>
            <a:r>
              <a:rPr lang="en-US" dirty="0"/>
              <a:t> idea </a:t>
            </a:r>
            <a:r>
              <a:rPr lang="en-US" dirty="0" err="1"/>
              <a:t>ที่จะนำ</a:t>
            </a:r>
            <a:r>
              <a:rPr lang="en-US" dirty="0"/>
              <a:t> Django frameworks </a:t>
            </a:r>
            <a:r>
              <a:rPr lang="en-US" dirty="0" err="1"/>
              <a:t>มาใช้ในการพัฒนา</a:t>
            </a:r>
            <a:r>
              <a:rPr lang="en-US" dirty="0"/>
              <a:t> </a:t>
            </a:r>
            <a:r>
              <a:rPr lang="en-US" dirty="0" err="1"/>
              <a:t>เพื่อเพิ่มประสิทธิภาพของระบบเดิม</a:t>
            </a:r>
            <a:r>
              <a:rPr lang="en-US" dirty="0"/>
              <a:t> </a:t>
            </a:r>
            <a:r>
              <a:rPr lang="en-US" dirty="0" err="1"/>
              <a:t>เนื่องจาก</a:t>
            </a:r>
            <a:r>
              <a:rPr lang="en-US" dirty="0"/>
              <a:t> </a:t>
            </a:r>
            <a:r>
              <a:rPr lang="en-US" dirty="0" err="1"/>
              <a:t>มีฟีเจอร์ที่ครอบคลุม,มีความยืดหยุ่นสูง</a:t>
            </a:r>
            <a:r>
              <a:rPr lang="en-US" dirty="0"/>
              <a:t>, </a:t>
            </a:r>
            <a:r>
              <a:rPr lang="en-US" dirty="0" err="1"/>
              <a:t>มีความปลอดภัย</a:t>
            </a:r>
            <a:r>
              <a:rPr lang="en-US" dirty="0"/>
              <a:t>, </a:t>
            </a:r>
            <a:r>
              <a:rPr lang="en-US" dirty="0" err="1"/>
              <a:t>อีกทั้งยังไม่มีค่าใช้จ่าย</a:t>
            </a:r>
            <a:endParaRPr lang="en-US" dirty="0"/>
          </a:p>
          <a:p>
            <a:endParaRPr lang="en-US" dirty="0"/>
          </a:p>
          <a:p>
            <a:r>
              <a:rPr lang="th-TH" dirty="0"/>
              <a:t>ซึ่ง </a:t>
            </a:r>
            <a:r>
              <a:rPr lang="en-US" dirty="0"/>
              <a:t>Django frameworks </a:t>
            </a:r>
            <a:r>
              <a:rPr lang="en-US" dirty="0" err="1"/>
              <a:t>ประกอบด้วยส่วนต่างๆ</a:t>
            </a:r>
            <a:r>
              <a:rPr lang="en-US" dirty="0"/>
              <a:t> </a:t>
            </a:r>
            <a:r>
              <a:rPr lang="en-US" dirty="0" err="1"/>
              <a:t>ดังนี้</a:t>
            </a:r>
            <a:endParaRPr lang="en-US" dirty="0"/>
          </a:p>
          <a:p>
            <a:r>
              <a:rPr lang="en-US" dirty="0"/>
              <a:t>backend-Python</a:t>
            </a:r>
          </a:p>
          <a:p>
            <a:r>
              <a:rPr lang="en-US" dirty="0"/>
              <a:t>Frontend-CSS-HTML-JS</a:t>
            </a:r>
          </a:p>
          <a:p>
            <a:r>
              <a:rPr lang="en-US" dirty="0"/>
              <a:t>Database-MySQL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Web application overview 1</a:t>
            </a:r>
            <a:endParaRPr lang="en-US" dirty="0"/>
          </a:p>
          <a:p>
            <a:r>
              <a:rPr lang="en-US" dirty="0" err="1"/>
              <a:t>โดย</a:t>
            </a:r>
            <a:r>
              <a:rPr lang="en-US" dirty="0"/>
              <a:t> web application </a:t>
            </a:r>
            <a:r>
              <a:rPr lang="th-TH" dirty="0"/>
              <a:t>ที่ผ</a:t>
            </a:r>
            <a:r>
              <a:rPr lang="en-US" dirty="0" err="1"/>
              <a:t>มทำนั้น</a:t>
            </a:r>
            <a:r>
              <a:rPr lang="en-US" dirty="0"/>
              <a:t> </a:t>
            </a:r>
            <a:r>
              <a:rPr lang="en-US" dirty="0" err="1"/>
              <a:t>จะแบ่งเป็น</a:t>
            </a:r>
            <a:r>
              <a:rPr lang="en-US" dirty="0"/>
              <a:t> 4 </a:t>
            </a:r>
            <a:r>
              <a:rPr lang="en-US" dirty="0" err="1"/>
              <a:t>ส่วนหลักๆดังนี้</a:t>
            </a:r>
            <a:endParaRPr lang="en-US" dirty="0"/>
          </a:p>
          <a:p>
            <a:endParaRPr lang="en-US" dirty="0"/>
          </a:p>
          <a:p>
            <a:r>
              <a:rPr lang="en-US" dirty="0"/>
              <a:t>1.Database </a:t>
            </a:r>
            <a:r>
              <a:rPr lang="th-TH" dirty="0"/>
              <a:t>คือ </a:t>
            </a:r>
            <a:r>
              <a:rPr lang="en-US" dirty="0" err="1"/>
              <a:t>ฐานข้อมูล</a:t>
            </a:r>
            <a:r>
              <a:rPr lang="en-US" dirty="0"/>
              <a:t> </a:t>
            </a:r>
            <a:r>
              <a:rPr lang="th-TH" dirty="0"/>
              <a:t>ที่ใช้ในการ</a:t>
            </a:r>
            <a:r>
              <a:rPr lang="en-US" dirty="0" err="1"/>
              <a:t>จัดการข้อมูลทั้งหมดของระบบ</a:t>
            </a:r>
            <a:r>
              <a:rPr lang="th-TH" dirty="0"/>
              <a:t> ทั้งการจัดเก็บ, จัดการ และแสดงผล</a:t>
            </a:r>
          </a:p>
          <a:p>
            <a:endParaRPr lang="en-US" dirty="0"/>
          </a:p>
          <a:p>
            <a:r>
              <a:rPr lang="en-US" dirty="0"/>
              <a:t>2.Data Visualization </a:t>
            </a:r>
            <a:r>
              <a:rPr lang="th-TH" dirty="0"/>
              <a:t>คือ ส่วนที่ใช้แสดงข้อมูลและเป็น</a:t>
            </a:r>
            <a:r>
              <a:rPr lang="en-US" dirty="0" err="1"/>
              <a:t>ส่วนที</a:t>
            </a:r>
            <a:r>
              <a:rPr lang="th-TH" dirty="0"/>
              <a:t>่</a:t>
            </a:r>
            <a:r>
              <a:rPr lang="en-US" dirty="0" err="1"/>
              <a:t>ผู้ใช้งานจะมองเห็นและโต้ตอบกับระบบ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662061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3. Administration </a:t>
            </a:r>
            <a:r>
              <a:rPr lang="en-US" dirty="0" err="1"/>
              <a:t>คือ</a:t>
            </a:r>
            <a:r>
              <a:rPr lang="th-TH" dirty="0"/>
              <a:t>ส่วนที่ผู้ดูแลใช้</a:t>
            </a:r>
            <a:r>
              <a:rPr lang="en-US" dirty="0" err="1"/>
              <a:t>จัดการข้อมูลต่างๆ</a:t>
            </a:r>
            <a:r>
              <a:rPr lang="en-US" dirty="0"/>
              <a:t> </a:t>
            </a:r>
            <a:r>
              <a:rPr lang="en-US" dirty="0" err="1"/>
              <a:t>ของเว็บไซต์</a:t>
            </a:r>
            <a:r>
              <a:rPr lang="en-US" dirty="0"/>
              <a:t> </a:t>
            </a:r>
            <a:r>
              <a:rPr lang="en-US" dirty="0" err="1"/>
              <a:t>เช่น</a:t>
            </a:r>
            <a:r>
              <a:rPr lang="en-US" dirty="0"/>
              <a:t> </a:t>
            </a:r>
            <a:r>
              <a:rPr lang="en-US" dirty="0" err="1"/>
              <a:t>การเพิ่ม</a:t>
            </a:r>
            <a:r>
              <a:rPr lang="en-US" dirty="0"/>
              <a:t> </a:t>
            </a:r>
            <a:r>
              <a:rPr lang="en-US" dirty="0" err="1"/>
              <a:t>ลบ</a:t>
            </a:r>
            <a:r>
              <a:rPr lang="en-US" dirty="0"/>
              <a:t> </a:t>
            </a:r>
            <a:r>
              <a:rPr lang="en-US" dirty="0" err="1"/>
              <a:t>แก้ไข</a:t>
            </a:r>
            <a:r>
              <a:rPr lang="en-US" dirty="0"/>
              <a:t> </a:t>
            </a:r>
            <a:r>
              <a:rPr lang="en-US" dirty="0" err="1"/>
              <a:t>ข้อมูลต่างๆ</a:t>
            </a:r>
            <a:endParaRPr lang="en-US" dirty="0"/>
          </a:p>
          <a:p>
            <a:endParaRPr lang="en-US" dirty="0"/>
          </a:p>
          <a:p>
            <a:r>
              <a:rPr lang="en-US" dirty="0"/>
              <a:t>4.ระบบการแจ้งเตือนอัตโนมัติผ่านทางอีเมลล์ </a:t>
            </a:r>
            <a:r>
              <a:rPr lang="en-US" dirty="0" err="1"/>
              <a:t>ระบบนี้จะทำการส่งการแจ้งเตือน</a:t>
            </a:r>
            <a:r>
              <a:rPr lang="en-US" dirty="0"/>
              <a:t> </a:t>
            </a:r>
            <a:r>
              <a:rPr lang="en-US" dirty="0" err="1"/>
              <a:t>ตามเงื่อนไขที่กำหนด</a:t>
            </a:r>
            <a:r>
              <a:rPr lang="en-US" dirty="0"/>
              <a:t> </a:t>
            </a:r>
            <a:r>
              <a:rPr lang="en-US" dirty="0" err="1"/>
              <a:t>เช่น</a:t>
            </a:r>
            <a:r>
              <a:rPr lang="en-US" dirty="0"/>
              <a:t> </a:t>
            </a:r>
            <a:r>
              <a:rPr lang="en-US" dirty="0" err="1"/>
              <a:t>รายวัน</a:t>
            </a:r>
            <a:r>
              <a:rPr lang="en-US" dirty="0"/>
              <a:t> </a:t>
            </a:r>
            <a:r>
              <a:rPr lang="en-US" dirty="0" err="1"/>
              <a:t>รายสัปดาห์</a:t>
            </a:r>
            <a:r>
              <a:rPr lang="en-US" dirty="0"/>
              <a:t> </a:t>
            </a:r>
            <a:r>
              <a:rPr lang="en-US" dirty="0" err="1"/>
              <a:t>หรือ</a:t>
            </a:r>
            <a:r>
              <a:rPr lang="en-US" dirty="0"/>
              <a:t> </a:t>
            </a:r>
            <a:r>
              <a:rPr lang="en-US" dirty="0" err="1"/>
              <a:t>รายปี</a:t>
            </a:r>
            <a:endParaRPr lang="en-US" dirty="0"/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ต่อไป ขออธิบายถึงแต่ละกิจกรรมที่ผมได้ทำการปรับปรุงไป </a:t>
            </a:r>
          </a:p>
          <a:p>
            <a:r>
              <a:rPr lang="th-TH" dirty="0"/>
              <a:t>โดยจะเรียงตามแต่ละหัวข้อ ดังนี้</a:t>
            </a:r>
          </a:p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41323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6BF-6BB9-41F9-A9C7-8159F9D52AA6}" type="datetime1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D206FCC-6D82-4878-9C2F-44140AFFB5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154400" y="9715500"/>
            <a:ext cx="2133600" cy="571500"/>
          </a:xfrm>
          <a:prstGeom prst="rect">
            <a:avLst/>
          </a:prstGeom>
        </p:spPr>
        <p:txBody>
          <a:bodyPr/>
          <a:lstStyle>
            <a:lvl1pPr algn="r">
              <a:defRPr sz="32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E5664-1770-4EBB-9D72-57330A5EB627}" type="datetime1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078200" y="9883775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4D16E-1D10-4455-97C7-918431231AAC}" type="datetime1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078200" y="9883775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413BF-6208-43B3-BA4F-0C57718708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0511F3-05BE-442A-B636-3B1A9202F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28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AE076-82E9-4EE9-A1D8-127AD2B6E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3F470-C669-41D0-8C94-985FEC4F2132}" type="datetime1">
              <a:rPr lang="en-US" smtClean="0"/>
              <a:t>10/23/2024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7219E-5ED0-44BC-9EA7-5080258DA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450BC-DF3C-4B7E-BDBB-796A512C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E9F23-1070-4351-908B-D045E25FE20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07875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C89C0-D918-4FF9-AA10-C01BA08C0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27BD3-0B2A-45A4-933F-61CD2D31C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A70ED-A8CC-47A5-BB7E-6EF9EE061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F8FB-1218-4758-8F1E-3B3F8E4CC569}" type="datetime1">
              <a:rPr lang="en-US" smtClean="0"/>
              <a:t>10/23/2024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CBC41-C679-4F54-B0AE-A36FE0735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64FB2-6448-4349-A84E-9C97DFF6D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E9F23-1070-4351-908B-D045E25FE20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249630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99680-6B65-4421-B7F1-38682A250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831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BEB5D-122B-4775-8D34-C3635F971B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494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18A9E-81E0-4760-B01A-17FA81782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ACA80-A3C7-44B0-84AA-872BD0D0BBD5}" type="datetime1">
              <a:rPr lang="en-US" smtClean="0"/>
              <a:t>10/23/2024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41601-4551-48EC-8EF0-EBC78641A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F95BF-1470-4EEC-9D50-946459265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E9F23-1070-4351-908B-D045E25FE20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10180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574E7-3168-4787-A5D7-9455BBCD4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F95E4-4192-4B16-A6EC-475DF9DA05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887DE7-E490-4E91-B6E4-F0BC9A8462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F2C3D4-83D9-4FC2-97A8-CD762AB7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E792C-A4B3-48E9-9D67-FD0C36E65969}" type="datetime1">
              <a:rPr lang="en-US" smtClean="0"/>
              <a:t>10/23/2024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7BBB8F-983F-4752-8024-2A8A50676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91699D-3C2D-45A3-8D77-7D7F79FFD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E9F23-1070-4351-908B-D045E25FE20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454177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E6B5C-8A54-4BC6-B7F9-0C885001B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FE75E-5717-4602-AC50-0440E09591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3F7E80-FE19-400D-B379-D33383A2A1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3B6D2A-D4E5-45CB-B71C-CD267D48BB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A4D5E1-D02A-4301-9921-54A9725C9A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AF8BBF-76F6-4CDE-ACA4-DF4F39429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E9186-E3EE-406F-A1D0-EC4472FBC1D1}" type="datetime1">
              <a:rPr lang="en-US" smtClean="0"/>
              <a:t>10/23/2024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DE269D-486B-4472-9837-804C14C52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F1F07E-0922-49BB-969C-C79FD7AA4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E9F23-1070-4351-908B-D045E25FE20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881563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C7528-9818-4A5F-BF19-EFC94AF58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488172-CC7A-4C7B-AB02-46BE1AEF0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05B36-F89C-4E90-B61B-D99469DA37CB}" type="datetime1">
              <a:rPr lang="en-US" smtClean="0"/>
              <a:t>10/23/2024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CD0BD5-982E-4923-B588-012583FF2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A2794E-76BA-453E-B540-B843E2DC3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E9F23-1070-4351-908B-D045E25FE20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955865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581001-C112-4D34-B044-0B9496318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799EB-2F6E-4F92-BB21-B07C86F6208B}" type="datetime1">
              <a:rPr lang="en-US" smtClean="0"/>
              <a:t>10/23/2024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C581B1-866F-4CBF-BDEA-B21D4465B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759AD3-A307-42EC-83C0-81BD49FBC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E9F23-1070-4351-908B-D045E25FE20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276677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4675F-74D5-4A42-9D6C-1289D7B73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DD584-E46E-425C-B5F1-FAE285A97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6934B9-6A2C-48D2-890A-6BE3D4F483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B94CB-32EA-4C33-AAAB-3664E8A95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7FEC-A6F4-4BB9-B892-F4BCAB41F9EC}" type="datetime1">
              <a:rPr lang="en-US" smtClean="0"/>
              <a:t>10/23/2024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CE7218-B474-4DCC-B320-41C9CA6F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8F0DBE-F930-48A7-9CFE-D55890BF0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E9F23-1070-4351-908B-D045E25FE20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4837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67C2-BD2D-4481-A5AB-7EA13478FC85}" type="datetime1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078200" y="9883775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79ACC-B948-440E-A417-52784B7C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8AE0E8-15C2-446E-BDDF-6D4B5A7C53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1DFEBF-A512-41EA-A543-CE45CEA00A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B61143-9880-4E0C-AAD0-68C698D01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CFCEB-F264-4916-9297-F8C18794FC66}" type="datetime1">
              <a:rPr lang="en-US" smtClean="0"/>
              <a:t>10/23/2024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8D6DDD-84CB-4845-AD39-192070D9A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50F2A0-CB69-47FC-A4A8-89E794F0D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E9F23-1070-4351-908B-D045E25FE20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2714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E142D-CB1F-442C-84E8-37BC722D5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8F1C2-EEBB-41CF-838B-68E45CAC11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8719A-F36E-4315-9326-177F9AD1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F22C-B5AA-454F-B41C-9E6ADF386FCF}" type="datetime1">
              <a:rPr lang="en-US" smtClean="0"/>
              <a:t>10/23/2024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92F81-32E4-4B08-B153-35129E3CF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0A516-CC2B-4ADB-AB77-C2B4E66BC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E9F23-1070-4351-908B-D045E25FE20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411547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9B1484-0436-49A9-8538-FE9E79521E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490077-1EF1-4B28-BD4E-3E66B4418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4D564-D3E7-4D87-93B9-25BDFE409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BAFE1-BC71-41AF-A3FF-49E1CDF737AB}" type="datetime1">
              <a:rPr lang="en-US" smtClean="0"/>
              <a:t>10/23/2024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FC37F8-4261-43B1-AA6D-84037B0F7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1E12E-B58E-4E96-BC15-13D201D59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E9F23-1070-4351-908B-D045E25FE20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94365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5FAB8-6471-4A75-B1C0-893584BB4C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302A4D-31FB-4084-9CBF-D96B66C5FF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28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E716E-4A30-4F42-906D-464D570B1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9727-E107-48F0-8E5D-68575D8A8B0C}" type="datetime1">
              <a:rPr lang="en-US" smtClean="0"/>
              <a:t>10/23/2024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A9C68-4EFE-4A97-B00E-619568296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F7EE4-E8A2-49AB-9FFC-D49244265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21863-5455-4ED7-A3E1-8CFF45212E5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38457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4D0A9-E23E-48F4-92EA-C568890E1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6B680-B047-4B96-AACA-6E4D0E8E6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287AE-0C8F-4C2B-95B4-A3798BAEC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676D-02DD-4059-9503-B6299CB96115}" type="datetime1">
              <a:rPr lang="en-US" smtClean="0"/>
              <a:t>10/23/2024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30BB5-59BA-45A7-8DA1-C9AB73A16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89311-D93E-4061-9AF1-475A137CA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21863-5455-4ED7-A3E1-8CFF45212E5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119296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32761-97D6-4412-BBFB-8AE3532AD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831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74A2D-E611-404C-8AD6-1B20F74FB1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494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EDF60-BB44-4682-8565-E2E3D9887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F7067-49F2-42D1-B49E-B6727F9AA662}" type="datetime1">
              <a:rPr lang="en-US" smtClean="0"/>
              <a:t>10/23/2024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63912-1083-4A1D-81C6-AA5AE80ED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9C44B-95C4-474D-B922-AEB46289F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21863-5455-4ED7-A3E1-8CFF45212E5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08053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A71F0-F4DD-4761-8A0E-F1E047DE3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E49A4-8779-4615-B2B7-D9186EA018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4F291-4BD1-40BF-ADDF-8CB95E2489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99A92C-67EF-458D-8A53-5C42243C8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5CF3A-581B-4E99-9992-0D6728008C2C}" type="datetime1">
              <a:rPr lang="en-US" smtClean="0"/>
              <a:t>10/23/2024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C5FF0-5689-4E43-B2E7-03C7D86A5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B5F5B-6541-47D2-A5E0-C3F855680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21863-5455-4ED7-A3E1-8CFF45212E5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917517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94BA0-0BBD-4CD1-9EAE-893AAC164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EB4E4-7AD9-4406-92A9-6AC932518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D38D90-E27E-44CC-A835-1A19A543C3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08A72D-E792-4C2E-AB0F-50BC8F888D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61D129-9F90-4B52-8C07-70230BAA5D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3FBE0C-3B23-46ED-BEEF-95DC78E8E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00AC9-81F3-428D-B648-B3DA82980B84}" type="datetime1">
              <a:rPr lang="en-US" smtClean="0"/>
              <a:t>10/23/2024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9287AC-0AE9-4A63-AE68-7420C8524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6E9578-27F7-453B-B890-AAE08C09F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21863-5455-4ED7-A3E1-8CFF45212E5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266669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7B7F1-1F9C-4198-8A7B-5D9EE7C4E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7A06F9-FABD-414F-8B22-DC7D2BB06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CAB60-0B84-4A9E-982A-D53C27D3A8FA}" type="datetime1">
              <a:rPr lang="en-US" smtClean="0"/>
              <a:t>10/23/2024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DA6264-CF69-4159-B8D8-0158E0DDE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C22A9-5808-46A1-A032-3C4D4548B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21863-5455-4ED7-A3E1-8CFF45212E5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020516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EC62E9-6627-4E2A-851C-CCE43BF3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C2167-73FB-4528-B134-ABC6A603FF2D}" type="datetime1">
              <a:rPr lang="en-US" smtClean="0"/>
              <a:t>10/23/2024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947454-5521-4AE4-B782-44D81AE00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CFAD2-5E32-418D-9450-EAD2F86D5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21863-5455-4ED7-A3E1-8CFF45212E5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86620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7EED1-C0CA-4FBD-9315-536B4FC72039}" type="datetime1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078200" y="9883775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3EB01-4CB8-4D37-AC0E-AE1A20E57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D808B-B918-4339-8F5E-9D15177DD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AAC4D1-950F-4A01-9C6E-ABE5BDA0AA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254640-83E6-4363-81AC-0A1F4F986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542BB-DB0D-4316-BEF7-E8F86BE5772E}" type="datetime1">
              <a:rPr lang="en-US" smtClean="0"/>
              <a:t>10/23/2024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80338B-093D-4AA4-A3CF-6C64B8C6F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64333-2082-4AC8-9F48-64B2D2F76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21863-5455-4ED7-A3E1-8CFF45212E5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59711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EEC7F-E187-44B8-A9F2-7946313F7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DE155C-D46A-4EE5-92C0-47E93E0669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503EE4-8610-46BB-90B0-6A709922D0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DEC99D-2738-4A12-87FC-ADD35A1E4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9A15B-F2CA-424F-A98E-5AC0398CC55D}" type="datetime1">
              <a:rPr lang="en-US" smtClean="0"/>
              <a:t>10/23/2024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15BD72-735A-413E-A6B7-4C5A58171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210883-AC2F-4076-93DB-29BF807AC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21863-5455-4ED7-A3E1-8CFF45212E5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167459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A343F-4F61-48A3-867D-4E214DACA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B9865F-5F3B-44FC-8710-D30C81D872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1F885-397E-46C1-A525-288721B3C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D728D-F41A-439A-AB1A-714313623C9A}" type="datetime1">
              <a:rPr lang="en-US" smtClean="0"/>
              <a:t>10/23/2024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EF576-820C-497C-9871-90B4F7119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A3DDE-23A7-4D51-AEE2-B45D81C44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21863-5455-4ED7-A3E1-8CFF45212E5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011677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0F7F80-E73B-4A65-9A24-FBB653149D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5D8D95-C19B-4183-A304-4A90EDE0FF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E50D1-D687-4C70-881C-8C2482D7A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2CF31-9771-4725-A794-39DBA81B3383}" type="datetime1">
              <a:rPr lang="en-US" smtClean="0"/>
              <a:t>10/23/2024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7E016-CC26-4D6F-92D9-8028968F4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266C0-1B26-4DE0-B990-35C4795C2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21863-5455-4ED7-A3E1-8CFF45212E5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22554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2801-9468-49FB-B285-91A20E74F27B}" type="datetime1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6078200" y="9883775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43C9B-FE26-4186-8D3E-2CC784254BF1}" type="datetime1">
              <a:rPr lang="en-US" smtClean="0"/>
              <a:t>10/23/2024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6078200" y="9883775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9934-0D3C-4101-B7B1-9417FD1B5661}" type="datetime1">
              <a:rPr lang="en-US" smtClean="0"/>
              <a:t>10/23/2024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6078200" y="9883775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2895-F494-48B9-95E0-FBBD693F7736}" type="datetime1">
              <a:rPr lang="en-US" smtClean="0"/>
              <a:t>10/23/2024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6078200" y="9883775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80B13-F56B-4DD3-ACFE-28DEB455CD63}" type="datetime1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6078200" y="9883775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7A66-779F-442D-AE58-5EF70DAA7F7D}" type="datetime1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6078200" y="9883775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323F3-F33B-4318-A88E-E6C507722C8F}" type="datetime1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93499A4-8B05-47FA-8815-331C7E9A13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154400" y="9715500"/>
            <a:ext cx="2133600" cy="571500"/>
          </a:xfrm>
          <a:prstGeom prst="rect">
            <a:avLst/>
          </a:prstGeom>
        </p:spPr>
        <p:txBody>
          <a:bodyPr/>
          <a:lstStyle>
            <a:lvl1pPr algn="r">
              <a:defRPr sz="32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8032AA-1719-4142-B7C4-552143106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AC7D6-ED67-40A3-BDA2-B2B55B55F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6E04A-CC0D-45A6-8E58-C1E6107A34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9688B-0DA3-453F-960A-B3E654DD7DB0}" type="datetime1">
              <a:rPr lang="en-US" smtClean="0"/>
              <a:t>10/23/2024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7D4EB-9B08-4F0A-94D0-BDC07BBB89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D4658-F427-4305-B60B-D04C65BCF8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E9F23-1070-4351-908B-D045E25FE20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15033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3C6637-4DB7-4246-B948-F271B92E8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25E06-82EA-4A82-AE59-C673C523E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3759-3698-417A-9168-AFA6EF0B6C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1AB48-9B70-4B7B-AB10-C132362E0789}" type="datetime1">
              <a:rPr lang="en-US" smtClean="0"/>
              <a:t>10/23/2024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0543F-68CE-4C42-AFE0-C2CD6F0C9E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F6B87-1194-4302-9881-31FA47036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721863-5455-4ED7-A3E1-8CFF45212E5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53119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emf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127.0.0.1:8000" TargetMode="External"/><Relationship Id="rId4" Type="http://schemas.openxmlformats.org/officeDocument/2006/relationships/image" Target="../media/image4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3" Type="http://schemas.openxmlformats.org/officeDocument/2006/relationships/image" Target="../media/image3.pn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1.svg"/><Relationship Id="rId10" Type="http://schemas.openxmlformats.org/officeDocument/2006/relationships/image" Target="../media/image37.png"/><Relationship Id="rId4" Type="http://schemas.openxmlformats.org/officeDocument/2006/relationships/image" Target="../media/image30.png"/><Relationship Id="rId9" Type="http://schemas.openxmlformats.org/officeDocument/2006/relationships/image" Target="../media/image36.svg"/><Relationship Id="rId1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46.svg"/><Relationship Id="rId4" Type="http://schemas.openxmlformats.org/officeDocument/2006/relationships/image" Target="../media/image45.png"/><Relationship Id="rId9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svg"/><Relationship Id="rId3" Type="http://schemas.openxmlformats.org/officeDocument/2006/relationships/image" Target="../media/image3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5.svg"/><Relationship Id="rId20" Type="http://schemas.openxmlformats.org/officeDocument/2006/relationships/image" Target="../media/image2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5.sv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4.png"/><Relationship Id="rId9" Type="http://schemas.openxmlformats.org/officeDocument/2006/relationships/image" Target="../media/image18.svg"/><Relationship Id="rId14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svg"/><Relationship Id="rId10" Type="http://schemas.openxmlformats.org/officeDocument/2006/relationships/image" Target="../media/image36.sv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5.svg"/><Relationship Id="rId10" Type="http://schemas.openxmlformats.org/officeDocument/2006/relationships/image" Target="../media/image44.png"/><Relationship Id="rId4" Type="http://schemas.openxmlformats.org/officeDocument/2006/relationships/image" Target="../media/image4.pn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svg"/><Relationship Id="rId18" Type="http://schemas.openxmlformats.org/officeDocument/2006/relationships/image" Target="../media/image28.png"/><Relationship Id="rId3" Type="http://schemas.openxmlformats.org/officeDocument/2006/relationships/image" Target="../media/image4.png"/><Relationship Id="rId21" Type="http://schemas.openxmlformats.org/officeDocument/2006/relationships/image" Target="../media/image52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6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svg"/><Relationship Id="rId23" Type="http://schemas.openxmlformats.org/officeDocument/2006/relationships/image" Target="../media/image54.png"/><Relationship Id="rId10" Type="http://schemas.openxmlformats.org/officeDocument/2006/relationships/image" Target="../media/image20.svg"/><Relationship Id="rId19" Type="http://schemas.openxmlformats.org/officeDocument/2006/relationships/image" Target="../media/image29.svg"/><Relationship Id="rId4" Type="http://schemas.openxmlformats.org/officeDocument/2006/relationships/image" Target="../media/image5.sv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E677F2-2D45-4840-9FE0-712BF0B0D181}"/>
              </a:ext>
            </a:extLst>
          </p:cNvPr>
          <p:cNvSpPr/>
          <p:nvPr/>
        </p:nvSpPr>
        <p:spPr>
          <a:xfrm>
            <a:off x="0" y="0"/>
            <a:ext cx="18288000" cy="699423"/>
          </a:xfrm>
          <a:prstGeom prst="rect">
            <a:avLst/>
          </a:prstGeom>
          <a:solidFill>
            <a:srgbClr val="985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7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30ABF71-61C3-4E96-9D6B-0A429254F9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3055145"/>
            <a:ext cx="13716000" cy="3581400"/>
          </a:xfrm>
        </p:spPr>
        <p:txBody>
          <a:bodyPr>
            <a:normAutofit/>
          </a:bodyPr>
          <a:lstStyle/>
          <a:p>
            <a:r>
              <a:rPr lang="en-US" altLang="th-TH" sz="6000" b="1" dirty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</a:rPr>
              <a:t>Cooperative Education 261495</a:t>
            </a:r>
            <a:br>
              <a:rPr lang="en-US" altLang="th-TH" sz="6000" b="1" dirty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</a:rPr>
            </a:br>
            <a:r>
              <a:rPr lang="en-US" altLang="th-TH" sz="6000" b="1" dirty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</a:rPr>
              <a:t>(6</a:t>
            </a:r>
            <a:r>
              <a:rPr lang="en-US" altLang="th-TH" sz="6000" b="1" baseline="30000" dirty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</a:rPr>
              <a:t>th</a:t>
            </a:r>
            <a:r>
              <a:rPr lang="en-US" altLang="th-TH" sz="6000" b="1" dirty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</a:rPr>
              <a:t> Month Project)</a:t>
            </a:r>
            <a:br>
              <a:rPr lang="en-US" altLang="th-TH" sz="6000" b="1" dirty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</a:rPr>
            </a:br>
            <a:r>
              <a:rPr lang="en-US" altLang="th-TH" sz="3000" b="1" dirty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</a:rPr>
              <a:t>22 April 24 – 25 October 24</a:t>
            </a:r>
            <a:br>
              <a:rPr lang="en-US" altLang="th-TH" sz="6000" b="1" dirty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</a:rPr>
            </a:br>
            <a:endParaRPr lang="th-TH" sz="60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E92A392-79CD-4F32-BFFA-F3A10A7F928B}"/>
              </a:ext>
            </a:extLst>
          </p:cNvPr>
          <p:cNvSpPr txBox="1">
            <a:spLocks/>
          </p:cNvSpPr>
          <p:nvPr/>
        </p:nvSpPr>
        <p:spPr>
          <a:xfrm>
            <a:off x="-1" y="6420288"/>
            <a:ext cx="18287999" cy="3581400"/>
          </a:xfrm>
          <a:prstGeom prst="rect">
            <a:avLst/>
          </a:prstGeom>
        </p:spPr>
        <p:txBody>
          <a:bodyPr vert="horz" lIns="137160" tIns="68580" rIns="137160" bIns="6858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th-TH" b="1" dirty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</a:rPr>
              <a:t>Mr. </a:t>
            </a:r>
            <a:r>
              <a:rPr lang="en-US" altLang="th-TH" b="1" dirty="0" err="1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</a:rPr>
              <a:t>Phanuwat</a:t>
            </a:r>
            <a:r>
              <a:rPr lang="en-US" altLang="th-TH" b="1" dirty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th-TH" b="1" dirty="0" err="1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</a:rPr>
              <a:t>Wongworrakulkit</a:t>
            </a:r>
            <a:endParaRPr lang="en-US" altLang="th-TH" sz="1350" b="1" dirty="0">
              <a:solidFill>
                <a:schemeClr val="accent1">
                  <a:lumMod val="10000"/>
                </a:schemeClr>
              </a:solidFill>
              <a:latin typeface="Arial" panose="020B0604020202020204" pitchFamily="34" charset="0"/>
            </a:endParaRPr>
          </a:p>
          <a:p>
            <a:endParaRPr lang="en-US" altLang="th-TH" sz="1500" b="1" dirty="0">
              <a:solidFill>
                <a:schemeClr val="accent1">
                  <a:lumMod val="10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th-TH" sz="3600" b="1" dirty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</a:rPr>
              <a:t>Computer Engineering (CPE)</a:t>
            </a:r>
          </a:p>
          <a:p>
            <a:endParaRPr lang="en-US" altLang="th-TH" sz="1500" b="1" dirty="0">
              <a:solidFill>
                <a:schemeClr val="accent1">
                  <a:lumMod val="10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MITSUBISHI ELECTRIC CONSUMER PRODUCTS (THAILAND) CO., LTD. -- </a:t>
            </a:r>
            <a:r>
              <a:rPr lang="en-US" altLang="th-TH" sz="3600" b="1" dirty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</a:rPr>
              <a:t>MCP</a:t>
            </a:r>
            <a:br>
              <a:rPr lang="en-US" altLang="th-TH" sz="3600" b="1" dirty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</a:rPr>
            </a:br>
            <a:endParaRPr lang="th-TH" sz="3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79CE9D-52D4-4297-A5FF-02E166E2C24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299" y="1217594"/>
            <a:ext cx="2468880" cy="2154555"/>
          </a:xfrm>
          <a:prstGeom prst="rect">
            <a:avLst/>
          </a:prstGeom>
          <a:noFill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A812E24-6099-4E6E-A9E3-151AF91FD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1" y="1188554"/>
            <a:ext cx="2212637" cy="22126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CD5DF0-0BD0-4134-A9B5-C5C9C0D78536}"/>
              </a:ext>
            </a:extLst>
          </p:cNvPr>
          <p:cNvSpPr/>
          <p:nvPr/>
        </p:nvSpPr>
        <p:spPr>
          <a:xfrm>
            <a:off x="0" y="9587577"/>
            <a:ext cx="18288000" cy="699423"/>
          </a:xfrm>
          <a:prstGeom prst="rect">
            <a:avLst/>
          </a:prstGeom>
          <a:solidFill>
            <a:srgbClr val="985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7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A2A18-3951-451F-8B75-32840C8A9C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040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th-TH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896848"/>
            <a:chOff x="0" y="0"/>
            <a:chExt cx="4816593" cy="4995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499581"/>
            </a:xfrm>
            <a:custGeom>
              <a:avLst/>
              <a:gdLst/>
              <a:ahLst/>
              <a:cxnLst/>
              <a:rect l="l" t="t" r="r" b="b"/>
              <a:pathLst>
                <a:path w="4816592" h="499581">
                  <a:moveTo>
                    <a:pt x="0" y="0"/>
                  </a:moveTo>
                  <a:lnTo>
                    <a:pt x="4816592" y="0"/>
                  </a:lnTo>
                  <a:lnTo>
                    <a:pt x="4816592" y="499581"/>
                  </a:lnTo>
                  <a:lnTo>
                    <a:pt x="0" y="499581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518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522808" y="-476250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h-TH" dirty="0"/>
          </a:p>
        </p:txBody>
      </p:sp>
      <p:sp>
        <p:nvSpPr>
          <p:cNvPr id="22" name="TextBox 22"/>
          <p:cNvSpPr txBox="1"/>
          <p:nvPr/>
        </p:nvSpPr>
        <p:spPr>
          <a:xfrm>
            <a:off x="0" y="425853"/>
            <a:ext cx="18288000" cy="896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32"/>
              </a:lnSpc>
            </a:pPr>
            <a:r>
              <a:rPr lang="en-US" sz="5530" b="1" spc="542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1. Certificates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70506" y="6307190"/>
            <a:ext cx="10251606" cy="1251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2"/>
              </a:lnSpc>
            </a:pPr>
            <a:endParaRPr lang="en-US" sz="2386" spc="233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15166" lvl="1" indent="-257583" algn="l">
              <a:lnSpc>
                <a:spcPts val="3292"/>
              </a:lnSpc>
              <a:buFont typeface="Arial"/>
              <a:buChar char="•"/>
            </a:pPr>
            <a:endParaRPr lang="en-US" sz="2386" spc="233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292"/>
              </a:lnSpc>
            </a:pPr>
            <a:endParaRPr lang="en-US" sz="2386" spc="233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24D735C-D298-4C69-8478-A6D984294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390900"/>
            <a:ext cx="17760788" cy="6460926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glow rad="228600">
              <a:schemeClr val="bg1">
                <a:lumMod val="6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Arrow: Pentagon 7">
            <a:extLst>
              <a:ext uri="{FF2B5EF4-FFF2-40B4-BE49-F238E27FC236}">
                <a16:creationId xmlns:a16="http://schemas.microsoft.com/office/drawing/2014/main" id="{82B31335-7D68-4C97-800A-DEF43640D24F}"/>
              </a:ext>
            </a:extLst>
          </p:cNvPr>
          <p:cNvSpPr/>
          <p:nvPr/>
        </p:nvSpPr>
        <p:spPr>
          <a:xfrm>
            <a:off x="0" y="2095500"/>
            <a:ext cx="3372761" cy="101461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7" name="TextBox 22">
            <a:extLst>
              <a:ext uri="{FF2B5EF4-FFF2-40B4-BE49-F238E27FC236}">
                <a16:creationId xmlns:a16="http://schemas.microsoft.com/office/drawing/2014/main" id="{185CF588-7824-45F0-813B-19E13EFD49FA}"/>
              </a:ext>
            </a:extLst>
          </p:cNvPr>
          <p:cNvSpPr txBox="1"/>
          <p:nvPr/>
        </p:nvSpPr>
        <p:spPr>
          <a:xfrm>
            <a:off x="-238927" y="2095500"/>
            <a:ext cx="3372761" cy="896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32"/>
              </a:lnSpc>
            </a:pPr>
            <a:r>
              <a:rPr lang="en-US" sz="4800" b="1" spc="542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Before</a:t>
            </a:r>
          </a:p>
        </p:txBody>
      </p:sp>
      <p:sp>
        <p:nvSpPr>
          <p:cNvPr id="19" name="TextBox 22">
            <a:extLst>
              <a:ext uri="{FF2B5EF4-FFF2-40B4-BE49-F238E27FC236}">
                <a16:creationId xmlns:a16="http://schemas.microsoft.com/office/drawing/2014/main" id="{BBBF7640-BA72-467A-ABA6-1A9C6060B78D}"/>
              </a:ext>
            </a:extLst>
          </p:cNvPr>
          <p:cNvSpPr txBox="1"/>
          <p:nvPr/>
        </p:nvSpPr>
        <p:spPr>
          <a:xfrm>
            <a:off x="3372761" y="2376840"/>
            <a:ext cx="10426772" cy="404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7583" lvl="1" algn="l">
              <a:lnSpc>
                <a:spcPts val="3292"/>
              </a:lnSpc>
            </a:pPr>
            <a:r>
              <a:rPr lang="en-US" sz="2386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: 1. Data is collected in an Excel file.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2525258-1AB9-421E-B77C-7D8441DFF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047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th-TH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896848"/>
            <a:chOff x="0" y="0"/>
            <a:chExt cx="4816593" cy="4995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499581"/>
            </a:xfrm>
            <a:custGeom>
              <a:avLst/>
              <a:gdLst/>
              <a:ahLst/>
              <a:cxnLst/>
              <a:rect l="l" t="t" r="r" b="b"/>
              <a:pathLst>
                <a:path w="4816592" h="499581">
                  <a:moveTo>
                    <a:pt x="0" y="0"/>
                  </a:moveTo>
                  <a:lnTo>
                    <a:pt x="4816592" y="0"/>
                  </a:lnTo>
                  <a:lnTo>
                    <a:pt x="4816592" y="499581"/>
                  </a:lnTo>
                  <a:lnTo>
                    <a:pt x="0" y="499581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518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522808" y="-476250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h-TH" dirty="0"/>
          </a:p>
        </p:txBody>
      </p:sp>
      <p:sp>
        <p:nvSpPr>
          <p:cNvPr id="22" name="TextBox 22"/>
          <p:cNvSpPr txBox="1"/>
          <p:nvPr/>
        </p:nvSpPr>
        <p:spPr>
          <a:xfrm>
            <a:off x="0" y="425853"/>
            <a:ext cx="18288000" cy="896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32"/>
              </a:lnSpc>
            </a:pPr>
            <a:r>
              <a:rPr lang="en-US" sz="5530" b="1" spc="542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1. Certificates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70506" y="6307190"/>
            <a:ext cx="10251606" cy="1251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2"/>
              </a:lnSpc>
            </a:pPr>
            <a:endParaRPr lang="en-US" sz="2386" spc="233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15166" lvl="1" indent="-257583" algn="l">
              <a:lnSpc>
                <a:spcPts val="3292"/>
              </a:lnSpc>
              <a:buFont typeface="Arial"/>
              <a:buChar char="•"/>
            </a:pPr>
            <a:endParaRPr lang="en-US" sz="2386" spc="233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292"/>
              </a:lnSpc>
            </a:pPr>
            <a:endParaRPr lang="en-US" sz="2386" spc="233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82B31335-7D68-4C97-800A-DEF43640D24F}"/>
              </a:ext>
            </a:extLst>
          </p:cNvPr>
          <p:cNvSpPr/>
          <p:nvPr/>
        </p:nvSpPr>
        <p:spPr>
          <a:xfrm>
            <a:off x="0" y="2095500"/>
            <a:ext cx="3372761" cy="101461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7" name="TextBox 22">
            <a:extLst>
              <a:ext uri="{FF2B5EF4-FFF2-40B4-BE49-F238E27FC236}">
                <a16:creationId xmlns:a16="http://schemas.microsoft.com/office/drawing/2014/main" id="{185CF588-7824-45F0-813B-19E13EFD49FA}"/>
              </a:ext>
            </a:extLst>
          </p:cNvPr>
          <p:cNvSpPr txBox="1"/>
          <p:nvPr/>
        </p:nvSpPr>
        <p:spPr>
          <a:xfrm>
            <a:off x="-238927" y="2095500"/>
            <a:ext cx="3372761" cy="896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32"/>
              </a:lnSpc>
            </a:pPr>
            <a:r>
              <a:rPr lang="en-US" sz="4800" b="1" spc="542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Before</a:t>
            </a:r>
          </a:p>
        </p:txBody>
      </p:sp>
      <p:sp>
        <p:nvSpPr>
          <p:cNvPr id="19" name="TextBox 22">
            <a:extLst>
              <a:ext uri="{FF2B5EF4-FFF2-40B4-BE49-F238E27FC236}">
                <a16:creationId xmlns:a16="http://schemas.microsoft.com/office/drawing/2014/main" id="{BBBF7640-BA72-467A-ABA6-1A9C6060B78D}"/>
              </a:ext>
            </a:extLst>
          </p:cNvPr>
          <p:cNvSpPr txBox="1"/>
          <p:nvPr/>
        </p:nvSpPr>
        <p:spPr>
          <a:xfrm>
            <a:off x="3372761" y="2376840"/>
            <a:ext cx="10426772" cy="404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7583" lvl="1" algn="l">
              <a:lnSpc>
                <a:spcPts val="3292"/>
              </a:lnSpc>
            </a:pPr>
            <a:r>
              <a:rPr lang="en-US" sz="2386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: 2. </a:t>
            </a:r>
            <a:r>
              <a:rPr lang="en-US" sz="2386" b="1" u="sng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Semi-Auto</a:t>
            </a:r>
            <a:r>
              <a:rPr lang="en-US" sz="2386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alert via E-mail.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2525258-1AB9-421E-B77C-7D8441DFF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C822D1-92CB-4F61-86E1-0CD140B5D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336" y="3258822"/>
            <a:ext cx="6938537" cy="4235487"/>
          </a:xfrm>
          <a:prstGeom prst="rect">
            <a:avLst/>
          </a:prstGeom>
        </p:spPr>
      </p:pic>
      <p:sp>
        <p:nvSpPr>
          <p:cNvPr id="18" name="TextBox 22">
            <a:extLst>
              <a:ext uri="{FF2B5EF4-FFF2-40B4-BE49-F238E27FC236}">
                <a16:creationId xmlns:a16="http://schemas.microsoft.com/office/drawing/2014/main" id="{97CFF3C3-0EF6-44CA-872C-F9ED095A61A0}"/>
              </a:ext>
            </a:extLst>
          </p:cNvPr>
          <p:cNvSpPr txBox="1"/>
          <p:nvPr/>
        </p:nvSpPr>
        <p:spPr>
          <a:xfrm>
            <a:off x="198475" y="4686905"/>
            <a:ext cx="1487905" cy="434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7583" lvl="1" algn="ctr">
              <a:lnSpc>
                <a:spcPts val="3292"/>
              </a:lnSpc>
            </a:pPr>
            <a:r>
              <a:rPr lang="en-US" sz="3200" b="1" spc="233" dirty="0">
                <a:latin typeface="DM Sans"/>
                <a:ea typeface="DM Sans"/>
                <a:cs typeface="DM Sans"/>
                <a:sym typeface="DM Sans"/>
              </a:rPr>
              <a:t>Click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24265FF-39C2-44C8-9CD0-F5EE6F22ACC3}"/>
              </a:ext>
            </a:extLst>
          </p:cNvPr>
          <p:cNvGrpSpPr/>
          <p:nvPr/>
        </p:nvGrpSpPr>
        <p:grpSpPr>
          <a:xfrm>
            <a:off x="885097" y="4216036"/>
            <a:ext cx="370817" cy="406812"/>
            <a:chOff x="-3160165" y="3248492"/>
            <a:chExt cx="1640381" cy="1559555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2F106BF-6E2D-4B50-B238-D2C6511B5E32}"/>
                </a:ext>
              </a:extLst>
            </p:cNvPr>
            <p:cNvSpPr/>
            <p:nvPr/>
          </p:nvSpPr>
          <p:spPr>
            <a:xfrm>
              <a:off x="-3160165" y="3248492"/>
              <a:ext cx="1640381" cy="150367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BEB0CCAC-EB40-4EDC-836C-A3E2863A87EA}"/>
                </a:ext>
              </a:extLst>
            </p:cNvPr>
            <p:cNvSpPr/>
            <p:nvPr/>
          </p:nvSpPr>
          <p:spPr>
            <a:xfrm>
              <a:off x="-2475005" y="4435642"/>
              <a:ext cx="267493" cy="372405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95A9BA3-8839-4B1E-BCE0-CD349CA09AE1}"/>
              </a:ext>
            </a:extLst>
          </p:cNvPr>
          <p:cNvGrpSpPr/>
          <p:nvPr/>
        </p:nvGrpSpPr>
        <p:grpSpPr>
          <a:xfrm>
            <a:off x="906756" y="4104226"/>
            <a:ext cx="326917" cy="298093"/>
            <a:chOff x="-1927117" y="4324755"/>
            <a:chExt cx="326917" cy="29809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AB8DFE4-D70C-428E-A41E-6A703A4138B6}"/>
                </a:ext>
              </a:extLst>
            </p:cNvPr>
            <p:cNvSpPr/>
            <p:nvPr/>
          </p:nvSpPr>
          <p:spPr>
            <a:xfrm>
              <a:off x="-1927117" y="4324755"/>
              <a:ext cx="326917" cy="2980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F4F2740-FFCE-4626-8FC2-0EA6D0F83559}"/>
                </a:ext>
              </a:extLst>
            </p:cNvPr>
            <p:cNvSpPr/>
            <p:nvPr/>
          </p:nvSpPr>
          <p:spPr>
            <a:xfrm>
              <a:off x="-1881705" y="4366304"/>
              <a:ext cx="236091" cy="20797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3CF64AD-C86C-4B0B-818D-5D9993CDE546}"/>
              </a:ext>
            </a:extLst>
          </p:cNvPr>
          <p:cNvSpPr/>
          <p:nvPr/>
        </p:nvSpPr>
        <p:spPr>
          <a:xfrm>
            <a:off x="1876926" y="3224463"/>
            <a:ext cx="5486400" cy="6497053"/>
          </a:xfrm>
          <a:custGeom>
            <a:avLst/>
            <a:gdLst>
              <a:gd name="connsiteX0" fmla="*/ 0 w 5486400"/>
              <a:gd name="connsiteY0" fmla="*/ 240632 h 6497053"/>
              <a:gd name="connsiteX1" fmla="*/ 5462337 w 5486400"/>
              <a:gd name="connsiteY1" fmla="*/ 0 h 6497053"/>
              <a:gd name="connsiteX2" fmla="*/ 5486400 w 5486400"/>
              <a:gd name="connsiteY2" fmla="*/ 6497053 h 6497053"/>
              <a:gd name="connsiteX3" fmla="*/ 0 w 5486400"/>
              <a:gd name="connsiteY3" fmla="*/ 1179095 h 6497053"/>
              <a:gd name="connsiteX4" fmla="*/ 0 w 5486400"/>
              <a:gd name="connsiteY4" fmla="*/ 240632 h 6497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6400" h="6497053">
                <a:moveTo>
                  <a:pt x="0" y="240632"/>
                </a:moveTo>
                <a:lnTo>
                  <a:pt x="5462337" y="0"/>
                </a:lnTo>
                <a:lnTo>
                  <a:pt x="5486400" y="6497053"/>
                </a:lnTo>
                <a:lnTo>
                  <a:pt x="0" y="1179095"/>
                </a:lnTo>
                <a:lnTo>
                  <a:pt x="0" y="240632"/>
                </a:lnTo>
                <a:close/>
              </a:path>
            </a:pathLst>
          </a:custGeom>
          <a:solidFill>
            <a:srgbClr val="F2F2F2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AD1F47-4D65-4444-80AE-3F8BFAE9429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9239"/>
          <a:stretch/>
        </p:blipFill>
        <p:spPr>
          <a:xfrm>
            <a:off x="7341980" y="3248492"/>
            <a:ext cx="10605201" cy="6481007"/>
          </a:xfrm>
          <a:prstGeom prst="rect">
            <a:avLst/>
          </a:prstGeom>
          <a:ln w="57150">
            <a:noFill/>
          </a:ln>
          <a:effectLst>
            <a:glow rad="228600">
              <a:schemeClr val="bg1">
                <a:lumMod val="65000"/>
                <a:alpha val="40000"/>
              </a:schemeClr>
            </a:glo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EC642B-9AC8-438F-B158-9A38EA58176A}"/>
              </a:ext>
            </a:extLst>
          </p:cNvPr>
          <p:cNvSpPr txBox="1"/>
          <p:nvPr/>
        </p:nvSpPr>
        <p:spPr>
          <a:xfrm>
            <a:off x="293139" y="3518832"/>
            <a:ext cx="1611861" cy="93886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th-TH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F53695F-D59B-4A86-931E-E9ED3036A6DD}"/>
              </a:ext>
            </a:extLst>
          </p:cNvPr>
          <p:cNvSpPr/>
          <p:nvPr/>
        </p:nvSpPr>
        <p:spPr>
          <a:xfrm>
            <a:off x="8534400" y="3334337"/>
            <a:ext cx="6629400" cy="41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20280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th-TH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896848"/>
            <a:chOff x="0" y="0"/>
            <a:chExt cx="4816593" cy="4995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499581"/>
            </a:xfrm>
            <a:custGeom>
              <a:avLst/>
              <a:gdLst/>
              <a:ahLst/>
              <a:cxnLst/>
              <a:rect l="l" t="t" r="r" b="b"/>
              <a:pathLst>
                <a:path w="4816592" h="499581">
                  <a:moveTo>
                    <a:pt x="0" y="0"/>
                  </a:moveTo>
                  <a:lnTo>
                    <a:pt x="4816592" y="0"/>
                  </a:lnTo>
                  <a:lnTo>
                    <a:pt x="4816592" y="499581"/>
                  </a:lnTo>
                  <a:lnTo>
                    <a:pt x="0" y="499581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518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522808" y="-476250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h-TH" dirty="0"/>
          </a:p>
        </p:txBody>
      </p:sp>
      <p:sp>
        <p:nvSpPr>
          <p:cNvPr id="22" name="TextBox 22"/>
          <p:cNvSpPr txBox="1"/>
          <p:nvPr/>
        </p:nvSpPr>
        <p:spPr>
          <a:xfrm>
            <a:off x="0" y="425853"/>
            <a:ext cx="18288000" cy="896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32"/>
              </a:lnSpc>
            </a:pPr>
            <a:r>
              <a:rPr lang="en-US" sz="5530" b="1" spc="542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1. Certificates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70506" y="6307190"/>
            <a:ext cx="10251606" cy="1251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2"/>
              </a:lnSpc>
            </a:pPr>
            <a:endParaRPr lang="en-US" sz="2386" spc="233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15166" lvl="1" indent="-257583" algn="l">
              <a:lnSpc>
                <a:spcPts val="3292"/>
              </a:lnSpc>
              <a:buFont typeface="Arial"/>
              <a:buChar char="•"/>
            </a:pPr>
            <a:endParaRPr lang="en-US" sz="2386" spc="233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292"/>
              </a:lnSpc>
            </a:pPr>
            <a:endParaRPr lang="en-US" sz="2386" spc="233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" name="TextBox 22">
            <a:extLst>
              <a:ext uri="{FF2B5EF4-FFF2-40B4-BE49-F238E27FC236}">
                <a16:creationId xmlns:a16="http://schemas.microsoft.com/office/drawing/2014/main" id="{BBBF7640-BA72-467A-ABA6-1A9C6060B78D}"/>
              </a:ext>
            </a:extLst>
          </p:cNvPr>
          <p:cNvSpPr txBox="1"/>
          <p:nvPr/>
        </p:nvSpPr>
        <p:spPr>
          <a:xfrm>
            <a:off x="3372761" y="2376840"/>
            <a:ext cx="10426772" cy="404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7583" lvl="1">
              <a:lnSpc>
                <a:spcPts val="3292"/>
              </a:lnSpc>
            </a:pPr>
            <a:r>
              <a:rPr lang="en-US" sz="2386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: Data is collected in Web application.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2525258-1AB9-421E-B77C-7D8441DFF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6A5F552-8540-4EAF-8554-79866F526EE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86"/>
          <a:stretch/>
        </p:blipFill>
        <p:spPr>
          <a:xfrm>
            <a:off x="2251938" y="3086100"/>
            <a:ext cx="12530862" cy="7057836"/>
          </a:xfrm>
          <a:prstGeom prst="rect">
            <a:avLst/>
          </a:prstGeom>
          <a:effectLst>
            <a:glow rad="228600">
              <a:schemeClr val="bg1">
                <a:lumMod val="75000"/>
                <a:alpha val="40000"/>
              </a:schemeClr>
            </a:glow>
          </a:effec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492B863-9784-4AC4-89E9-BF40CDA54C87}"/>
              </a:ext>
            </a:extLst>
          </p:cNvPr>
          <p:cNvSpPr/>
          <p:nvPr/>
        </p:nvSpPr>
        <p:spPr>
          <a:xfrm>
            <a:off x="2423157" y="6448702"/>
            <a:ext cx="604946" cy="609600"/>
          </a:xfrm>
          <a:prstGeom prst="ellipse">
            <a:avLst/>
          </a:prstGeom>
          <a:solidFill>
            <a:schemeClr val="bg1"/>
          </a:solidFill>
          <a:ln>
            <a:solidFill>
              <a:srgbClr val="DDD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999526-CD22-42A1-8CBF-52C2987417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9826" y="6466102"/>
            <a:ext cx="571608" cy="574800"/>
          </a:xfrm>
          <a:prstGeom prst="flowChartConnector">
            <a:avLst/>
          </a:prstGeom>
        </p:spPr>
      </p:pic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B985E394-0A32-4E94-855B-B129837AEA38}"/>
              </a:ext>
            </a:extLst>
          </p:cNvPr>
          <p:cNvSpPr/>
          <p:nvPr/>
        </p:nvSpPr>
        <p:spPr>
          <a:xfrm>
            <a:off x="0" y="2095500"/>
            <a:ext cx="3372761" cy="101461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2CB669-E1AF-4B60-ABEA-D2D1DA45F856}"/>
              </a:ext>
            </a:extLst>
          </p:cNvPr>
          <p:cNvSpPr txBox="1"/>
          <p:nvPr/>
        </p:nvSpPr>
        <p:spPr>
          <a:xfrm>
            <a:off x="-238927" y="2095500"/>
            <a:ext cx="3372761" cy="896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32"/>
              </a:lnSpc>
            </a:pPr>
            <a:r>
              <a:rPr lang="en-US" sz="4800" b="1" spc="542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590873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th-TH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896848"/>
            <a:chOff x="0" y="0"/>
            <a:chExt cx="4816593" cy="4995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499581"/>
            </a:xfrm>
            <a:custGeom>
              <a:avLst/>
              <a:gdLst/>
              <a:ahLst/>
              <a:cxnLst/>
              <a:rect l="l" t="t" r="r" b="b"/>
              <a:pathLst>
                <a:path w="4816592" h="499581">
                  <a:moveTo>
                    <a:pt x="0" y="0"/>
                  </a:moveTo>
                  <a:lnTo>
                    <a:pt x="4816592" y="0"/>
                  </a:lnTo>
                  <a:lnTo>
                    <a:pt x="4816592" y="499581"/>
                  </a:lnTo>
                  <a:lnTo>
                    <a:pt x="0" y="499581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518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522808" y="-476250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h-TH" dirty="0"/>
          </a:p>
        </p:txBody>
      </p:sp>
      <p:sp>
        <p:nvSpPr>
          <p:cNvPr id="22" name="TextBox 22"/>
          <p:cNvSpPr txBox="1"/>
          <p:nvPr/>
        </p:nvSpPr>
        <p:spPr>
          <a:xfrm>
            <a:off x="0" y="425853"/>
            <a:ext cx="18288000" cy="896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32"/>
              </a:lnSpc>
            </a:pPr>
            <a:r>
              <a:rPr lang="en-US" sz="5530" b="1" spc="542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1. Certificates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70506" y="6307190"/>
            <a:ext cx="10251606" cy="1251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2"/>
              </a:lnSpc>
            </a:pPr>
            <a:endParaRPr lang="en-US" sz="2386" spc="233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15166" lvl="1" indent="-257583" algn="l">
              <a:lnSpc>
                <a:spcPts val="3292"/>
              </a:lnSpc>
              <a:buFont typeface="Arial"/>
              <a:buChar char="•"/>
            </a:pPr>
            <a:endParaRPr lang="en-US" sz="2386" spc="233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292"/>
              </a:lnSpc>
            </a:pPr>
            <a:endParaRPr lang="en-US" sz="2386" spc="233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82B31335-7D68-4C97-800A-DEF43640D24F}"/>
              </a:ext>
            </a:extLst>
          </p:cNvPr>
          <p:cNvSpPr/>
          <p:nvPr/>
        </p:nvSpPr>
        <p:spPr>
          <a:xfrm>
            <a:off x="0" y="2095500"/>
            <a:ext cx="3372761" cy="101461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7" name="TextBox 22">
            <a:extLst>
              <a:ext uri="{FF2B5EF4-FFF2-40B4-BE49-F238E27FC236}">
                <a16:creationId xmlns:a16="http://schemas.microsoft.com/office/drawing/2014/main" id="{185CF588-7824-45F0-813B-19E13EFD49FA}"/>
              </a:ext>
            </a:extLst>
          </p:cNvPr>
          <p:cNvSpPr txBox="1"/>
          <p:nvPr/>
        </p:nvSpPr>
        <p:spPr>
          <a:xfrm>
            <a:off x="-238927" y="2095500"/>
            <a:ext cx="3372761" cy="896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32"/>
              </a:lnSpc>
            </a:pPr>
            <a:r>
              <a:rPr lang="en-US" sz="4800" b="1" spc="542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After</a:t>
            </a:r>
          </a:p>
        </p:txBody>
      </p:sp>
      <p:sp>
        <p:nvSpPr>
          <p:cNvPr id="19" name="TextBox 22">
            <a:extLst>
              <a:ext uri="{FF2B5EF4-FFF2-40B4-BE49-F238E27FC236}">
                <a16:creationId xmlns:a16="http://schemas.microsoft.com/office/drawing/2014/main" id="{BBBF7640-BA72-467A-ABA6-1A9C6060B78D}"/>
              </a:ext>
            </a:extLst>
          </p:cNvPr>
          <p:cNvSpPr txBox="1"/>
          <p:nvPr/>
        </p:nvSpPr>
        <p:spPr>
          <a:xfrm>
            <a:off x="3372761" y="2376840"/>
            <a:ext cx="10426772" cy="404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7583" lvl="1">
              <a:lnSpc>
                <a:spcPts val="3292"/>
              </a:lnSpc>
            </a:pPr>
            <a:r>
              <a:rPr lang="en-US" sz="2386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n-US" sz="2386" b="1" u="sng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Automatically</a:t>
            </a:r>
            <a:r>
              <a:rPr lang="en-US" sz="2386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alert via E-mail.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2525258-1AB9-421E-B77C-7D8441DFF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6139DD-638B-49A8-BC44-2C7C375C92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964" b="10668"/>
          <a:stretch/>
        </p:blipFill>
        <p:spPr>
          <a:xfrm>
            <a:off x="2582987" y="3204950"/>
            <a:ext cx="12006319" cy="6875536"/>
          </a:xfrm>
          <a:prstGeom prst="rect">
            <a:avLst/>
          </a:prstGeom>
          <a:effectLst>
            <a:glow rad="139700">
              <a:schemeClr val="bg1">
                <a:lumMod val="75000"/>
                <a:alpha val="40000"/>
              </a:schemeClr>
            </a:glo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9CB14A3-914C-4786-A7DF-7ADF9D943CF4}"/>
              </a:ext>
            </a:extLst>
          </p:cNvPr>
          <p:cNvSpPr/>
          <p:nvPr/>
        </p:nvSpPr>
        <p:spPr>
          <a:xfrm>
            <a:off x="3657600" y="3314700"/>
            <a:ext cx="9448800" cy="2798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53483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th-TH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896848"/>
            <a:chOff x="0" y="0"/>
            <a:chExt cx="4816593" cy="4995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499581"/>
            </a:xfrm>
            <a:custGeom>
              <a:avLst/>
              <a:gdLst/>
              <a:ahLst/>
              <a:cxnLst/>
              <a:rect l="l" t="t" r="r" b="b"/>
              <a:pathLst>
                <a:path w="4816592" h="499581">
                  <a:moveTo>
                    <a:pt x="0" y="0"/>
                  </a:moveTo>
                  <a:lnTo>
                    <a:pt x="4816592" y="0"/>
                  </a:lnTo>
                  <a:lnTo>
                    <a:pt x="4816592" y="499581"/>
                  </a:lnTo>
                  <a:lnTo>
                    <a:pt x="0" y="499581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518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522808" y="-476250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h-TH" dirty="0"/>
          </a:p>
        </p:txBody>
      </p:sp>
      <p:sp>
        <p:nvSpPr>
          <p:cNvPr id="22" name="TextBox 22"/>
          <p:cNvSpPr txBox="1"/>
          <p:nvPr/>
        </p:nvSpPr>
        <p:spPr>
          <a:xfrm>
            <a:off x="0" y="425853"/>
            <a:ext cx="18288000" cy="896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32"/>
              </a:lnSpc>
            </a:pPr>
            <a:r>
              <a:rPr lang="en-US" sz="5530" b="1" spc="542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2. Minimum Testing Requirements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70506" y="6307190"/>
            <a:ext cx="10251606" cy="1251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2"/>
              </a:lnSpc>
            </a:pPr>
            <a:endParaRPr lang="en-US" sz="2386" spc="233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15166" lvl="1" indent="-257583" algn="l">
              <a:lnSpc>
                <a:spcPts val="3292"/>
              </a:lnSpc>
              <a:buFont typeface="Arial"/>
              <a:buChar char="•"/>
            </a:pPr>
            <a:endParaRPr lang="en-US" sz="2386" spc="233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292"/>
              </a:lnSpc>
            </a:pPr>
            <a:endParaRPr lang="en-US" sz="2386" spc="233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82B31335-7D68-4C97-800A-DEF43640D24F}"/>
              </a:ext>
            </a:extLst>
          </p:cNvPr>
          <p:cNvSpPr/>
          <p:nvPr/>
        </p:nvSpPr>
        <p:spPr>
          <a:xfrm>
            <a:off x="0" y="2095500"/>
            <a:ext cx="3372761" cy="101461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7" name="TextBox 22">
            <a:extLst>
              <a:ext uri="{FF2B5EF4-FFF2-40B4-BE49-F238E27FC236}">
                <a16:creationId xmlns:a16="http://schemas.microsoft.com/office/drawing/2014/main" id="{185CF588-7824-45F0-813B-19E13EFD49FA}"/>
              </a:ext>
            </a:extLst>
          </p:cNvPr>
          <p:cNvSpPr txBox="1"/>
          <p:nvPr/>
        </p:nvSpPr>
        <p:spPr>
          <a:xfrm>
            <a:off x="-238927" y="2095500"/>
            <a:ext cx="3372761" cy="896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32"/>
              </a:lnSpc>
            </a:pPr>
            <a:r>
              <a:rPr lang="en-US" sz="4800" b="1" spc="542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Before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2525258-1AB9-421E-B77C-7D8441DFF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2226B8-AB64-4EDE-9629-12E5FAB768B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020" t="11268" r="13494" b="7570"/>
          <a:stretch/>
        </p:blipFill>
        <p:spPr>
          <a:xfrm>
            <a:off x="3435357" y="2770917"/>
            <a:ext cx="11417282" cy="7394938"/>
          </a:xfrm>
          <a:prstGeom prst="rect">
            <a:avLst/>
          </a:prstGeom>
          <a:effectLst>
            <a:glow rad="228600">
              <a:schemeClr val="bg1">
                <a:lumMod val="65000"/>
                <a:alpha val="40000"/>
              </a:schemeClr>
            </a:glo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C5C99-E773-4D24-939C-BD14D23F16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115" y="3442595"/>
            <a:ext cx="2352675" cy="224790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765D426-D3A5-4DA3-951B-605E7939E61A}"/>
              </a:ext>
            </a:extLst>
          </p:cNvPr>
          <p:cNvSpPr/>
          <p:nvPr/>
        </p:nvSpPr>
        <p:spPr>
          <a:xfrm>
            <a:off x="2625213" y="2743200"/>
            <a:ext cx="855406" cy="7403690"/>
          </a:xfrm>
          <a:custGeom>
            <a:avLst/>
            <a:gdLst>
              <a:gd name="connsiteX0" fmla="*/ 0 w 855406"/>
              <a:gd name="connsiteY0" fmla="*/ 707923 h 7403690"/>
              <a:gd name="connsiteX1" fmla="*/ 855406 w 855406"/>
              <a:gd name="connsiteY1" fmla="*/ 0 h 7403690"/>
              <a:gd name="connsiteX2" fmla="*/ 825910 w 855406"/>
              <a:gd name="connsiteY2" fmla="*/ 7403690 h 7403690"/>
              <a:gd name="connsiteX3" fmla="*/ 0 w 855406"/>
              <a:gd name="connsiteY3" fmla="*/ 2920181 h 7403690"/>
              <a:gd name="connsiteX4" fmla="*/ 0 w 855406"/>
              <a:gd name="connsiteY4" fmla="*/ 707923 h 7403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5406" h="7403690">
                <a:moveTo>
                  <a:pt x="0" y="707923"/>
                </a:moveTo>
                <a:lnTo>
                  <a:pt x="855406" y="0"/>
                </a:lnTo>
                <a:lnTo>
                  <a:pt x="825910" y="7403690"/>
                </a:lnTo>
                <a:lnTo>
                  <a:pt x="0" y="2920181"/>
                </a:lnTo>
                <a:lnTo>
                  <a:pt x="0" y="707923"/>
                </a:lnTo>
                <a:close/>
              </a:path>
            </a:pathLst>
          </a:custGeom>
          <a:solidFill>
            <a:srgbClr val="D9D9D9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TextBox 22">
            <a:extLst>
              <a:ext uri="{FF2B5EF4-FFF2-40B4-BE49-F238E27FC236}">
                <a16:creationId xmlns:a16="http://schemas.microsoft.com/office/drawing/2014/main" id="{BBBF7640-BA72-467A-ABA6-1A9C6060B78D}"/>
              </a:ext>
            </a:extLst>
          </p:cNvPr>
          <p:cNvSpPr txBox="1"/>
          <p:nvPr/>
        </p:nvSpPr>
        <p:spPr>
          <a:xfrm>
            <a:off x="3372761" y="2376840"/>
            <a:ext cx="10426772" cy="404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7583" lvl="1" algn="l">
              <a:lnSpc>
                <a:spcPts val="3292"/>
              </a:lnSpc>
            </a:pPr>
            <a:r>
              <a:rPr lang="en-US" sz="2386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: Data is collected in pdf. file.</a:t>
            </a:r>
          </a:p>
        </p:txBody>
      </p:sp>
    </p:spTree>
    <p:extLst>
      <p:ext uri="{BB962C8B-B14F-4D97-AF65-F5344CB8AC3E}">
        <p14:creationId xmlns:p14="http://schemas.microsoft.com/office/powerpoint/2010/main" val="228288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th-TH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896848"/>
            <a:chOff x="0" y="0"/>
            <a:chExt cx="4816593" cy="4995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499581"/>
            </a:xfrm>
            <a:custGeom>
              <a:avLst/>
              <a:gdLst/>
              <a:ahLst/>
              <a:cxnLst/>
              <a:rect l="l" t="t" r="r" b="b"/>
              <a:pathLst>
                <a:path w="4816592" h="499581">
                  <a:moveTo>
                    <a:pt x="0" y="0"/>
                  </a:moveTo>
                  <a:lnTo>
                    <a:pt x="4816592" y="0"/>
                  </a:lnTo>
                  <a:lnTo>
                    <a:pt x="4816592" y="499581"/>
                  </a:lnTo>
                  <a:lnTo>
                    <a:pt x="0" y="499581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518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522808" y="-476250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h-TH" dirty="0"/>
          </a:p>
        </p:txBody>
      </p:sp>
      <p:sp>
        <p:nvSpPr>
          <p:cNvPr id="22" name="TextBox 22"/>
          <p:cNvSpPr txBox="1"/>
          <p:nvPr/>
        </p:nvSpPr>
        <p:spPr>
          <a:xfrm>
            <a:off x="0" y="425853"/>
            <a:ext cx="18288000" cy="896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32"/>
              </a:lnSpc>
            </a:pPr>
            <a:r>
              <a:rPr lang="en-US" sz="5530" b="1" spc="542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2. Minimum Testing Requirements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70506" y="6307190"/>
            <a:ext cx="10251606" cy="1251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2"/>
              </a:lnSpc>
            </a:pPr>
            <a:endParaRPr lang="en-US" sz="2386" spc="233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15166" lvl="1" indent="-257583" algn="l">
              <a:lnSpc>
                <a:spcPts val="3292"/>
              </a:lnSpc>
              <a:buFont typeface="Arial"/>
              <a:buChar char="•"/>
            </a:pPr>
            <a:endParaRPr lang="en-US" sz="2386" spc="233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292"/>
              </a:lnSpc>
            </a:pPr>
            <a:endParaRPr lang="en-US" sz="2386" spc="233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82B31335-7D68-4C97-800A-DEF43640D24F}"/>
              </a:ext>
            </a:extLst>
          </p:cNvPr>
          <p:cNvSpPr/>
          <p:nvPr/>
        </p:nvSpPr>
        <p:spPr>
          <a:xfrm>
            <a:off x="0" y="2095500"/>
            <a:ext cx="3372761" cy="101461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7" name="TextBox 22">
            <a:extLst>
              <a:ext uri="{FF2B5EF4-FFF2-40B4-BE49-F238E27FC236}">
                <a16:creationId xmlns:a16="http://schemas.microsoft.com/office/drawing/2014/main" id="{185CF588-7824-45F0-813B-19E13EFD49FA}"/>
              </a:ext>
            </a:extLst>
          </p:cNvPr>
          <p:cNvSpPr txBox="1"/>
          <p:nvPr/>
        </p:nvSpPr>
        <p:spPr>
          <a:xfrm>
            <a:off x="-238927" y="2095500"/>
            <a:ext cx="3372761" cy="896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32"/>
              </a:lnSpc>
            </a:pPr>
            <a:r>
              <a:rPr lang="en-US" sz="4800" b="1" spc="542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After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2525258-1AB9-421E-B77C-7D8441DFF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4" name="TextBox 22">
            <a:extLst>
              <a:ext uri="{FF2B5EF4-FFF2-40B4-BE49-F238E27FC236}">
                <a16:creationId xmlns:a16="http://schemas.microsoft.com/office/drawing/2014/main" id="{0CE300CF-95FD-4155-90FB-ADDF6D02ED73}"/>
              </a:ext>
            </a:extLst>
          </p:cNvPr>
          <p:cNvSpPr txBox="1"/>
          <p:nvPr/>
        </p:nvSpPr>
        <p:spPr>
          <a:xfrm>
            <a:off x="3372761" y="2376840"/>
            <a:ext cx="10426772" cy="404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7583" lvl="1">
              <a:lnSpc>
                <a:spcPts val="3292"/>
              </a:lnSpc>
            </a:pPr>
            <a:r>
              <a:rPr lang="en-US" sz="2386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: Data is collected in Web application.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1A94C8-3D56-464D-872C-EBD25D9771E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80" t="3374" r="2164"/>
          <a:stretch/>
        </p:blipFill>
        <p:spPr>
          <a:xfrm>
            <a:off x="304800" y="3590111"/>
            <a:ext cx="8640403" cy="5638977"/>
          </a:xfrm>
          <a:prstGeom prst="rect">
            <a:avLst/>
          </a:prstGeom>
          <a:effectLst>
            <a:glow rad="228600">
              <a:schemeClr val="bg1">
                <a:lumMod val="65000"/>
                <a:alpha val="40000"/>
              </a:schemeClr>
            </a:glow>
          </a:effectLst>
        </p:spPr>
      </p:pic>
      <p:pic>
        <p:nvPicPr>
          <p:cNvPr id="16" name="Picture 4" descr="image002">
            <a:extLst>
              <a:ext uri="{FF2B5EF4-FFF2-40B4-BE49-F238E27FC236}">
                <a16:creationId xmlns:a16="http://schemas.microsoft.com/office/drawing/2014/main" id="{F717E13C-BFF6-4B72-98BE-AE2229F4FA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94" r="2093" b="2975"/>
          <a:stretch/>
        </p:blipFill>
        <p:spPr bwMode="auto">
          <a:xfrm>
            <a:off x="9143998" y="3603773"/>
            <a:ext cx="8830665" cy="5638977"/>
          </a:xfrm>
          <a:prstGeom prst="rect">
            <a:avLst/>
          </a:prstGeom>
          <a:ln w="9525">
            <a:solidFill>
              <a:schemeClr val="bg1"/>
            </a:solidFill>
            <a:miter lim="800000"/>
            <a:headEnd/>
            <a:tailEnd/>
          </a:ln>
          <a:effectLst>
            <a:glow rad="228600">
              <a:schemeClr val="bg1">
                <a:lumMod val="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22">
            <a:extLst>
              <a:ext uri="{FF2B5EF4-FFF2-40B4-BE49-F238E27FC236}">
                <a16:creationId xmlns:a16="http://schemas.microsoft.com/office/drawing/2014/main" id="{D7010EB8-8F26-4AD5-BF0E-AA07B3CF3CCA}"/>
              </a:ext>
            </a:extLst>
          </p:cNvPr>
          <p:cNvSpPr txBox="1"/>
          <p:nvPr/>
        </p:nvSpPr>
        <p:spPr>
          <a:xfrm>
            <a:off x="2514600" y="9372663"/>
            <a:ext cx="3187951" cy="404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7583" lvl="1" algn="ctr">
              <a:lnSpc>
                <a:spcPts val="3292"/>
              </a:lnSpc>
            </a:pPr>
            <a:r>
              <a:rPr lang="en-US" sz="2386" b="1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Overview</a:t>
            </a:r>
          </a:p>
        </p:txBody>
      </p:sp>
      <p:sp>
        <p:nvSpPr>
          <p:cNvPr id="19" name="TextBox 22">
            <a:extLst>
              <a:ext uri="{FF2B5EF4-FFF2-40B4-BE49-F238E27FC236}">
                <a16:creationId xmlns:a16="http://schemas.microsoft.com/office/drawing/2014/main" id="{C4B69558-ED11-4599-BBE5-A20889D66E80}"/>
              </a:ext>
            </a:extLst>
          </p:cNvPr>
          <p:cNvSpPr txBox="1"/>
          <p:nvPr/>
        </p:nvSpPr>
        <p:spPr>
          <a:xfrm>
            <a:off x="14221190" y="5669162"/>
            <a:ext cx="3187951" cy="404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7583" lvl="1" algn="ctr">
              <a:lnSpc>
                <a:spcPts val="3292"/>
              </a:lnSpc>
            </a:pPr>
            <a:r>
              <a:rPr lang="en-US" sz="2386" b="1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Filter Function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D54FDD-7E9E-4466-B12E-80D3C0635BD5}"/>
              </a:ext>
            </a:extLst>
          </p:cNvPr>
          <p:cNvSpPr/>
          <p:nvPr/>
        </p:nvSpPr>
        <p:spPr>
          <a:xfrm>
            <a:off x="13799533" y="3676104"/>
            <a:ext cx="4031267" cy="1920727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4962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th-TH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896848"/>
            <a:chOff x="0" y="0"/>
            <a:chExt cx="4816593" cy="4995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499581"/>
            </a:xfrm>
            <a:custGeom>
              <a:avLst/>
              <a:gdLst/>
              <a:ahLst/>
              <a:cxnLst/>
              <a:rect l="l" t="t" r="r" b="b"/>
              <a:pathLst>
                <a:path w="4816592" h="499581">
                  <a:moveTo>
                    <a:pt x="0" y="0"/>
                  </a:moveTo>
                  <a:lnTo>
                    <a:pt x="4816592" y="0"/>
                  </a:lnTo>
                  <a:lnTo>
                    <a:pt x="4816592" y="499581"/>
                  </a:lnTo>
                  <a:lnTo>
                    <a:pt x="0" y="499581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518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522808" y="-476250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h-TH" dirty="0"/>
          </a:p>
        </p:txBody>
      </p:sp>
      <p:sp>
        <p:nvSpPr>
          <p:cNvPr id="22" name="TextBox 22"/>
          <p:cNvSpPr txBox="1"/>
          <p:nvPr/>
        </p:nvSpPr>
        <p:spPr>
          <a:xfrm>
            <a:off x="0" y="425853"/>
            <a:ext cx="18288000" cy="896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32"/>
              </a:lnSpc>
            </a:pPr>
            <a:r>
              <a:rPr lang="en-US" sz="5530" b="1" spc="542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3. Regulations</a:t>
            </a: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82B31335-7D68-4C97-800A-DEF43640D24F}"/>
              </a:ext>
            </a:extLst>
          </p:cNvPr>
          <p:cNvSpPr/>
          <p:nvPr/>
        </p:nvSpPr>
        <p:spPr>
          <a:xfrm>
            <a:off x="0" y="2095500"/>
            <a:ext cx="3372761" cy="101461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7" name="TextBox 22">
            <a:extLst>
              <a:ext uri="{FF2B5EF4-FFF2-40B4-BE49-F238E27FC236}">
                <a16:creationId xmlns:a16="http://schemas.microsoft.com/office/drawing/2014/main" id="{185CF588-7824-45F0-813B-19E13EFD49FA}"/>
              </a:ext>
            </a:extLst>
          </p:cNvPr>
          <p:cNvSpPr txBox="1"/>
          <p:nvPr/>
        </p:nvSpPr>
        <p:spPr>
          <a:xfrm>
            <a:off x="-238927" y="2095500"/>
            <a:ext cx="3372761" cy="896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32"/>
              </a:lnSpc>
            </a:pPr>
            <a:r>
              <a:rPr lang="en-US" sz="4800" b="1" spc="542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Before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2525258-1AB9-421E-B77C-7D8441DFF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8" name="TextBox 22">
            <a:extLst>
              <a:ext uri="{FF2B5EF4-FFF2-40B4-BE49-F238E27FC236}">
                <a16:creationId xmlns:a16="http://schemas.microsoft.com/office/drawing/2014/main" id="{BA8B81B2-AEDD-43BA-B325-C1024702DE11}"/>
              </a:ext>
            </a:extLst>
          </p:cNvPr>
          <p:cNvSpPr txBox="1"/>
          <p:nvPr/>
        </p:nvSpPr>
        <p:spPr>
          <a:xfrm>
            <a:off x="3372761" y="2376840"/>
            <a:ext cx="10426772" cy="404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7583" lvl="1" algn="l">
              <a:lnSpc>
                <a:spcPts val="3292"/>
              </a:lnSpc>
            </a:pPr>
            <a:r>
              <a:rPr lang="en-US" sz="2386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: Data is collected in an Excel file.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DA87D5C-1D94-469A-9F94-797630D4E332}"/>
              </a:ext>
            </a:extLst>
          </p:cNvPr>
          <p:cNvGrpSpPr/>
          <p:nvPr/>
        </p:nvGrpSpPr>
        <p:grpSpPr>
          <a:xfrm>
            <a:off x="300436" y="3640763"/>
            <a:ext cx="17687123" cy="5712368"/>
            <a:chOff x="300436" y="3640763"/>
            <a:chExt cx="17687123" cy="5712368"/>
          </a:xfrm>
          <a:effectLst>
            <a:glow rad="228600">
              <a:schemeClr val="bg1">
                <a:lumMod val="65000"/>
                <a:alpha val="40000"/>
              </a:schemeClr>
            </a:glow>
          </a:effectLst>
        </p:grpSpPr>
        <p:sp>
          <p:nvSpPr>
            <p:cNvPr id="24" name="TextBox 24"/>
            <p:cNvSpPr txBox="1"/>
            <p:nvPr/>
          </p:nvSpPr>
          <p:spPr>
            <a:xfrm>
              <a:off x="1070506" y="6307190"/>
              <a:ext cx="10251606" cy="12511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92"/>
                </a:lnSpc>
              </a:pPr>
              <a:endParaRPr lang="en-US" sz="2386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515166" lvl="1" indent="-257583" algn="l">
                <a:lnSpc>
                  <a:spcPts val="3292"/>
                </a:lnSpc>
                <a:buFont typeface="Arial"/>
                <a:buChar char="•"/>
              </a:pPr>
              <a:endParaRPr lang="en-US" sz="2386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algn="l">
                <a:lnSpc>
                  <a:spcPts val="3292"/>
                </a:lnSpc>
              </a:pPr>
              <a:endParaRPr lang="en-US" sz="2386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FE66B5-B1BB-47C8-83FE-347669CEBC8B}"/>
                </a:ext>
              </a:extLst>
            </p:cNvPr>
            <p:cNvSpPr/>
            <p:nvPr/>
          </p:nvSpPr>
          <p:spPr>
            <a:xfrm>
              <a:off x="300436" y="3640763"/>
              <a:ext cx="17687123" cy="57123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074F949-8AE9-48FD-8297-6179A4190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0436" y="3664810"/>
              <a:ext cx="17687123" cy="56883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3232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th-TH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896848"/>
            <a:chOff x="0" y="0"/>
            <a:chExt cx="4816593" cy="4995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499581"/>
            </a:xfrm>
            <a:custGeom>
              <a:avLst/>
              <a:gdLst/>
              <a:ahLst/>
              <a:cxnLst/>
              <a:rect l="l" t="t" r="r" b="b"/>
              <a:pathLst>
                <a:path w="4816592" h="499581">
                  <a:moveTo>
                    <a:pt x="0" y="0"/>
                  </a:moveTo>
                  <a:lnTo>
                    <a:pt x="4816592" y="0"/>
                  </a:lnTo>
                  <a:lnTo>
                    <a:pt x="4816592" y="499581"/>
                  </a:lnTo>
                  <a:lnTo>
                    <a:pt x="0" y="499581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518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522808" y="-476250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h-TH" dirty="0"/>
          </a:p>
        </p:txBody>
      </p:sp>
      <p:sp>
        <p:nvSpPr>
          <p:cNvPr id="22" name="TextBox 22"/>
          <p:cNvSpPr txBox="1"/>
          <p:nvPr/>
        </p:nvSpPr>
        <p:spPr>
          <a:xfrm>
            <a:off x="0" y="425853"/>
            <a:ext cx="18288000" cy="896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32"/>
              </a:lnSpc>
            </a:pPr>
            <a:r>
              <a:rPr lang="en-US" sz="5530" b="1" spc="542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3. Regulations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70506" y="6307190"/>
            <a:ext cx="10251606" cy="1251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2"/>
              </a:lnSpc>
            </a:pPr>
            <a:endParaRPr lang="en-US" sz="2386" spc="233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15166" lvl="1" indent="-257583" algn="l">
              <a:lnSpc>
                <a:spcPts val="3292"/>
              </a:lnSpc>
              <a:buFont typeface="Arial"/>
              <a:buChar char="•"/>
            </a:pPr>
            <a:endParaRPr lang="en-US" sz="2386" spc="233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292"/>
              </a:lnSpc>
            </a:pPr>
            <a:endParaRPr lang="en-US" sz="2386" spc="233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82B31335-7D68-4C97-800A-DEF43640D24F}"/>
              </a:ext>
            </a:extLst>
          </p:cNvPr>
          <p:cNvSpPr/>
          <p:nvPr/>
        </p:nvSpPr>
        <p:spPr>
          <a:xfrm>
            <a:off x="0" y="2095500"/>
            <a:ext cx="3372761" cy="1014619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7" name="TextBox 22">
            <a:extLst>
              <a:ext uri="{FF2B5EF4-FFF2-40B4-BE49-F238E27FC236}">
                <a16:creationId xmlns:a16="http://schemas.microsoft.com/office/drawing/2014/main" id="{185CF588-7824-45F0-813B-19E13EFD49FA}"/>
              </a:ext>
            </a:extLst>
          </p:cNvPr>
          <p:cNvSpPr txBox="1"/>
          <p:nvPr/>
        </p:nvSpPr>
        <p:spPr>
          <a:xfrm>
            <a:off x="-238927" y="2095500"/>
            <a:ext cx="3372761" cy="896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32"/>
              </a:lnSpc>
            </a:pPr>
            <a:r>
              <a:rPr lang="en-US" sz="4800" b="1" spc="542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After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2525258-1AB9-421E-B77C-7D8441DFF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4" name="TextBox 22">
            <a:extLst>
              <a:ext uri="{FF2B5EF4-FFF2-40B4-BE49-F238E27FC236}">
                <a16:creationId xmlns:a16="http://schemas.microsoft.com/office/drawing/2014/main" id="{0CE300CF-95FD-4155-90FB-ADDF6D02ED73}"/>
              </a:ext>
            </a:extLst>
          </p:cNvPr>
          <p:cNvSpPr txBox="1"/>
          <p:nvPr/>
        </p:nvSpPr>
        <p:spPr>
          <a:xfrm>
            <a:off x="3372761" y="2376840"/>
            <a:ext cx="10426772" cy="404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7583" lvl="1">
              <a:lnSpc>
                <a:spcPts val="3292"/>
              </a:lnSpc>
            </a:pPr>
            <a:r>
              <a:rPr lang="en-US" sz="2386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: Data is collected in Web application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B8CCB9-5110-4883-997E-87EF9F34A0FE}"/>
              </a:ext>
            </a:extLst>
          </p:cNvPr>
          <p:cNvGrpSpPr/>
          <p:nvPr/>
        </p:nvGrpSpPr>
        <p:grpSpPr>
          <a:xfrm>
            <a:off x="321282" y="3569561"/>
            <a:ext cx="9341022" cy="5671920"/>
            <a:chOff x="3159018" y="3093872"/>
            <a:chExt cx="12764247" cy="700262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BD3CC0F-21EE-4EBF-B4C5-39B50D0090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081" r="1238" b="14562"/>
            <a:stretch/>
          </p:blipFill>
          <p:spPr>
            <a:xfrm>
              <a:off x="3159018" y="3093872"/>
              <a:ext cx="12764247" cy="7002628"/>
            </a:xfrm>
            <a:prstGeom prst="rect">
              <a:avLst/>
            </a:prstGeom>
            <a:effectLst>
              <a:glow rad="228600">
                <a:schemeClr val="bg1">
                  <a:lumMod val="65000"/>
                  <a:alpha val="40000"/>
                </a:schemeClr>
              </a:glow>
            </a:effec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6FCEBFA-AA60-4F44-9DD2-9DAA5EAAE38E}"/>
                </a:ext>
              </a:extLst>
            </p:cNvPr>
            <p:cNvSpPr/>
            <p:nvPr/>
          </p:nvSpPr>
          <p:spPr>
            <a:xfrm>
              <a:off x="6477000" y="5219700"/>
              <a:ext cx="381000" cy="257387"/>
            </a:xfrm>
            <a:prstGeom prst="rect">
              <a:avLst/>
            </a:prstGeom>
            <a:solidFill>
              <a:srgbClr val="FDF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A312D08-F4F5-4BBB-B7E5-731CD2DF64C7}"/>
                </a:ext>
              </a:extLst>
            </p:cNvPr>
            <p:cNvSpPr/>
            <p:nvPr/>
          </p:nvSpPr>
          <p:spPr>
            <a:xfrm>
              <a:off x="6614886" y="6569762"/>
              <a:ext cx="243114" cy="707338"/>
            </a:xfrm>
            <a:prstGeom prst="rect">
              <a:avLst/>
            </a:prstGeom>
            <a:solidFill>
              <a:srgbClr val="FDF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DD20AE0-CFD0-4517-B191-F4D2FCF35795}"/>
                </a:ext>
              </a:extLst>
            </p:cNvPr>
            <p:cNvSpPr/>
            <p:nvPr/>
          </p:nvSpPr>
          <p:spPr>
            <a:xfrm>
              <a:off x="6602186" y="8203069"/>
              <a:ext cx="255814" cy="456867"/>
            </a:xfrm>
            <a:prstGeom prst="rect">
              <a:avLst/>
            </a:prstGeom>
            <a:solidFill>
              <a:srgbClr val="FDF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7CFE801-39B0-4870-A542-B5FE10565760}"/>
                </a:ext>
              </a:extLst>
            </p:cNvPr>
            <p:cNvSpPr/>
            <p:nvPr/>
          </p:nvSpPr>
          <p:spPr>
            <a:xfrm>
              <a:off x="6602186" y="9076205"/>
              <a:ext cx="255814" cy="784942"/>
            </a:xfrm>
            <a:prstGeom prst="rect">
              <a:avLst/>
            </a:prstGeom>
            <a:solidFill>
              <a:srgbClr val="FDF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9D73C2E-94AE-4D12-B202-7FF0CF3F9C98}"/>
              </a:ext>
            </a:extLst>
          </p:cNvPr>
          <p:cNvSpPr txBox="1"/>
          <p:nvPr/>
        </p:nvSpPr>
        <p:spPr>
          <a:xfrm>
            <a:off x="3232856" y="9413665"/>
            <a:ext cx="3187951" cy="404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7583" lvl="1" algn="ctr">
              <a:lnSpc>
                <a:spcPts val="3292"/>
              </a:lnSpc>
            </a:pPr>
            <a:r>
              <a:rPr lang="en-US" sz="2386" b="1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Overview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13B73B7-AB56-4C63-8AA0-D7AA353ED798}"/>
              </a:ext>
            </a:extLst>
          </p:cNvPr>
          <p:cNvSpPr/>
          <p:nvPr/>
        </p:nvSpPr>
        <p:spPr>
          <a:xfrm>
            <a:off x="9427029" y="3526971"/>
            <a:ext cx="544285" cy="4223658"/>
          </a:xfrm>
          <a:custGeom>
            <a:avLst/>
            <a:gdLst>
              <a:gd name="connsiteX0" fmla="*/ 0 w 544285"/>
              <a:gd name="connsiteY0" fmla="*/ 1415143 h 4223658"/>
              <a:gd name="connsiteX1" fmla="*/ 478971 w 544285"/>
              <a:gd name="connsiteY1" fmla="*/ 0 h 4223658"/>
              <a:gd name="connsiteX2" fmla="*/ 544285 w 544285"/>
              <a:gd name="connsiteY2" fmla="*/ 4223658 h 4223658"/>
              <a:gd name="connsiteX3" fmla="*/ 21771 w 544285"/>
              <a:gd name="connsiteY3" fmla="*/ 2286000 h 4223658"/>
              <a:gd name="connsiteX4" fmla="*/ 0 w 544285"/>
              <a:gd name="connsiteY4" fmla="*/ 1415143 h 4223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285" h="4223658">
                <a:moveTo>
                  <a:pt x="0" y="1415143"/>
                </a:moveTo>
                <a:lnTo>
                  <a:pt x="478971" y="0"/>
                </a:lnTo>
                <a:lnTo>
                  <a:pt x="544285" y="4223658"/>
                </a:lnTo>
                <a:lnTo>
                  <a:pt x="21771" y="2286000"/>
                </a:lnTo>
                <a:lnTo>
                  <a:pt x="0" y="1415143"/>
                </a:lnTo>
                <a:close/>
              </a:path>
            </a:pathLst>
          </a:custGeom>
          <a:solidFill>
            <a:srgbClr val="7F7F7F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0A6A65-5386-4762-985C-BA5F9E091F2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488" t="22826" r="2449" b="2314"/>
          <a:stretch/>
        </p:blipFill>
        <p:spPr>
          <a:xfrm>
            <a:off x="9925666" y="3532989"/>
            <a:ext cx="8209934" cy="4188477"/>
          </a:xfrm>
          <a:prstGeom prst="rect">
            <a:avLst/>
          </a:prstGeom>
          <a:ln>
            <a:noFill/>
          </a:ln>
          <a:effectLst>
            <a:glow rad="228600">
              <a:schemeClr val="bg1">
                <a:lumMod val="75000"/>
                <a:alpha val="40000"/>
              </a:schemeClr>
            </a:glo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F7FD533-49CE-42B5-9F83-63DEFF9FC144}"/>
              </a:ext>
            </a:extLst>
          </p:cNvPr>
          <p:cNvSpPr txBox="1"/>
          <p:nvPr/>
        </p:nvSpPr>
        <p:spPr>
          <a:xfrm>
            <a:off x="9983586" y="7875511"/>
            <a:ext cx="8043514" cy="404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7583" lvl="1" algn="ctr">
              <a:lnSpc>
                <a:spcPts val="3292"/>
              </a:lnSpc>
            </a:pPr>
            <a:r>
              <a:rPr lang="en-US" sz="2386" b="1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Click “+” to show all detail of each regulation</a:t>
            </a:r>
          </a:p>
        </p:txBody>
      </p:sp>
    </p:spTree>
    <p:extLst>
      <p:ext uri="{BB962C8B-B14F-4D97-AF65-F5344CB8AC3E}">
        <p14:creationId xmlns:p14="http://schemas.microsoft.com/office/powerpoint/2010/main" val="1888575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0706" y="-3368517"/>
            <a:ext cx="4959890" cy="49598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61609" y="3298035"/>
            <a:ext cx="13188954" cy="1318895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6639105" y="-5979128"/>
            <a:ext cx="12110389" cy="12426705"/>
          </a:xfrm>
          <a:custGeom>
            <a:avLst/>
            <a:gdLst/>
            <a:ahLst/>
            <a:cxnLst/>
            <a:rect l="l" t="t" r="r" b="b"/>
            <a:pathLst>
              <a:path w="12110389" h="12426705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986589">
            <a:off x="5084777" y="6259532"/>
            <a:ext cx="9894000" cy="10152425"/>
          </a:xfrm>
          <a:custGeom>
            <a:avLst/>
            <a:gdLst/>
            <a:ahLst/>
            <a:cxnLst/>
            <a:rect l="l" t="t" r="r" b="b"/>
            <a:pathLst>
              <a:path w="9894000" h="10152425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633818" y="2369911"/>
            <a:ext cx="9020365" cy="4366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63"/>
              </a:lnSpc>
            </a:pPr>
            <a:r>
              <a:rPr lang="en-US" sz="25843" b="1" u="sng" spc="2532" dirty="0">
                <a:solidFill>
                  <a:schemeClr val="bg1"/>
                </a:solidFill>
                <a:latin typeface="Oswald Bold"/>
                <a:ea typeface="Oswald Bold"/>
                <a:cs typeface="Oswald Bold"/>
                <a:sym typeface="Oswald Bold"/>
                <a:hlinkClick r:id="rId5" tooltip="http://127.0.0.1:800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76BC769-FA16-4718-BA60-58399C140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57863">
            <a:off x="-208189" y="5722928"/>
            <a:ext cx="21273218" cy="9128145"/>
          </a:xfrm>
          <a:custGeom>
            <a:avLst/>
            <a:gdLst/>
            <a:ahLst/>
            <a:cxnLst/>
            <a:rect l="l" t="t" r="r" b="b"/>
            <a:pathLst>
              <a:path w="21273218" h="9128145">
                <a:moveTo>
                  <a:pt x="0" y="0"/>
                </a:moveTo>
                <a:lnTo>
                  <a:pt x="21273218" y="0"/>
                </a:lnTo>
                <a:lnTo>
                  <a:pt x="21273218" y="9128144"/>
                </a:lnTo>
                <a:lnTo>
                  <a:pt x="0" y="91281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583837" y="350481"/>
            <a:ext cx="17128167" cy="1191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118"/>
              </a:lnSpc>
              <a:spcBef>
                <a:spcPct val="0"/>
              </a:spcBef>
            </a:pPr>
            <a:r>
              <a:rPr lang="en-US" sz="7332" b="1" spc="718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RESULTS AFTER IMPROVEMENT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D667C69A-5C11-4F1A-AEBD-909DB2DC29DD}"/>
              </a:ext>
            </a:extLst>
          </p:cNvPr>
          <p:cNvGrpSpPr/>
          <p:nvPr/>
        </p:nvGrpSpPr>
        <p:grpSpPr>
          <a:xfrm>
            <a:off x="7714545" y="1732637"/>
            <a:ext cx="2858910" cy="2858910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CD0ABDD-7DD1-4E95-B63E-5719592C11E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DBB6BE5-AD10-4B00-82CF-7B07CC05203B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AAE3BD84-9A45-4FFC-B7E1-FDDB79FB8C23}"/>
              </a:ext>
            </a:extLst>
          </p:cNvPr>
          <p:cNvGrpSpPr/>
          <p:nvPr/>
        </p:nvGrpSpPr>
        <p:grpSpPr>
          <a:xfrm>
            <a:off x="6586648" y="3162092"/>
            <a:ext cx="5138189" cy="6248795"/>
            <a:chOff x="0" y="0"/>
            <a:chExt cx="1279723" cy="1556332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873549D-838B-482B-B79C-E6B755088BD5}"/>
                </a:ext>
              </a:extLst>
            </p:cNvPr>
            <p:cNvSpPr/>
            <p:nvPr/>
          </p:nvSpPr>
          <p:spPr>
            <a:xfrm>
              <a:off x="0" y="0"/>
              <a:ext cx="1279723" cy="1556332"/>
            </a:xfrm>
            <a:custGeom>
              <a:avLst/>
              <a:gdLst/>
              <a:ahLst/>
              <a:cxnLst/>
              <a:rect l="l" t="t" r="r" b="b"/>
              <a:pathLst>
                <a:path w="1279723" h="1556332">
                  <a:moveTo>
                    <a:pt x="0" y="0"/>
                  </a:moveTo>
                  <a:lnTo>
                    <a:pt x="1279723" y="0"/>
                  </a:lnTo>
                  <a:lnTo>
                    <a:pt x="1279723" y="1556332"/>
                  </a:lnTo>
                  <a:lnTo>
                    <a:pt x="0" y="1556332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A80E67D9-03A2-415C-BE27-2EBE93127805}"/>
                </a:ext>
              </a:extLst>
            </p:cNvPr>
            <p:cNvSpPr txBox="1"/>
            <p:nvPr/>
          </p:nvSpPr>
          <p:spPr>
            <a:xfrm>
              <a:off x="0" y="-57150"/>
              <a:ext cx="1279723" cy="1613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2">
            <a:extLst>
              <a:ext uri="{FF2B5EF4-FFF2-40B4-BE49-F238E27FC236}">
                <a16:creationId xmlns:a16="http://schemas.microsoft.com/office/drawing/2014/main" id="{6E2E11CC-57D8-40AC-9484-16614F9FDF7F}"/>
              </a:ext>
            </a:extLst>
          </p:cNvPr>
          <p:cNvGrpSpPr/>
          <p:nvPr/>
        </p:nvGrpSpPr>
        <p:grpSpPr>
          <a:xfrm>
            <a:off x="583837" y="3162092"/>
            <a:ext cx="5138189" cy="6248795"/>
            <a:chOff x="0" y="0"/>
            <a:chExt cx="1279723" cy="1556332"/>
          </a:xfrm>
        </p:grpSpPr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2E1869FC-CF6D-4AEE-9225-FBD910370CED}"/>
                </a:ext>
              </a:extLst>
            </p:cNvPr>
            <p:cNvSpPr/>
            <p:nvPr/>
          </p:nvSpPr>
          <p:spPr>
            <a:xfrm>
              <a:off x="0" y="0"/>
              <a:ext cx="1279723" cy="1556332"/>
            </a:xfrm>
            <a:custGeom>
              <a:avLst/>
              <a:gdLst/>
              <a:ahLst/>
              <a:cxnLst/>
              <a:rect l="l" t="t" r="r" b="b"/>
              <a:pathLst>
                <a:path w="1279723" h="1556332">
                  <a:moveTo>
                    <a:pt x="0" y="0"/>
                  </a:moveTo>
                  <a:lnTo>
                    <a:pt x="1279723" y="0"/>
                  </a:lnTo>
                  <a:lnTo>
                    <a:pt x="1279723" y="1556332"/>
                  </a:lnTo>
                  <a:lnTo>
                    <a:pt x="0" y="1556332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3" name="TextBox 14">
              <a:extLst>
                <a:ext uri="{FF2B5EF4-FFF2-40B4-BE49-F238E27FC236}">
                  <a16:creationId xmlns:a16="http://schemas.microsoft.com/office/drawing/2014/main" id="{05D818E0-FBF2-4C13-B861-87B39E488CA4}"/>
                </a:ext>
              </a:extLst>
            </p:cNvPr>
            <p:cNvSpPr txBox="1"/>
            <p:nvPr/>
          </p:nvSpPr>
          <p:spPr>
            <a:xfrm>
              <a:off x="0" y="-57150"/>
              <a:ext cx="1279723" cy="1613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5">
            <a:extLst>
              <a:ext uri="{FF2B5EF4-FFF2-40B4-BE49-F238E27FC236}">
                <a16:creationId xmlns:a16="http://schemas.microsoft.com/office/drawing/2014/main" id="{C9821E91-B67C-407D-9366-FF84C778B6F9}"/>
              </a:ext>
            </a:extLst>
          </p:cNvPr>
          <p:cNvGrpSpPr/>
          <p:nvPr/>
        </p:nvGrpSpPr>
        <p:grpSpPr>
          <a:xfrm>
            <a:off x="1773192" y="1704108"/>
            <a:ext cx="2858910" cy="2858910"/>
            <a:chOff x="0" y="0"/>
            <a:chExt cx="812800" cy="812800"/>
          </a:xfrm>
        </p:grpSpPr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19371F7E-A64B-4B34-B9BF-9755827142C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6" name="TextBox 17">
              <a:extLst>
                <a:ext uri="{FF2B5EF4-FFF2-40B4-BE49-F238E27FC236}">
                  <a16:creationId xmlns:a16="http://schemas.microsoft.com/office/drawing/2014/main" id="{02D6B864-F72B-4036-8C24-B5280512815A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9">
            <a:extLst>
              <a:ext uri="{FF2B5EF4-FFF2-40B4-BE49-F238E27FC236}">
                <a16:creationId xmlns:a16="http://schemas.microsoft.com/office/drawing/2014/main" id="{F9F71895-2088-4A1A-9577-572CF1E26046}"/>
              </a:ext>
            </a:extLst>
          </p:cNvPr>
          <p:cNvGrpSpPr/>
          <p:nvPr/>
        </p:nvGrpSpPr>
        <p:grpSpPr>
          <a:xfrm>
            <a:off x="13704184" y="1732637"/>
            <a:ext cx="2858910" cy="2858910"/>
            <a:chOff x="0" y="0"/>
            <a:chExt cx="812800" cy="812800"/>
          </a:xfrm>
        </p:grpSpPr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16B3F8FD-3676-4669-92B5-70EC65420FC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9" name="TextBox 21">
              <a:extLst>
                <a:ext uri="{FF2B5EF4-FFF2-40B4-BE49-F238E27FC236}">
                  <a16:creationId xmlns:a16="http://schemas.microsoft.com/office/drawing/2014/main" id="{3C235EF6-54F9-4134-8157-C439E5F74892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2">
            <a:extLst>
              <a:ext uri="{FF2B5EF4-FFF2-40B4-BE49-F238E27FC236}">
                <a16:creationId xmlns:a16="http://schemas.microsoft.com/office/drawing/2014/main" id="{4FD70504-9377-4B65-8D93-9659074262AE}"/>
              </a:ext>
            </a:extLst>
          </p:cNvPr>
          <p:cNvGrpSpPr/>
          <p:nvPr/>
        </p:nvGrpSpPr>
        <p:grpSpPr>
          <a:xfrm>
            <a:off x="12573816" y="3162092"/>
            <a:ext cx="5138189" cy="6248795"/>
            <a:chOff x="0" y="0"/>
            <a:chExt cx="1279723" cy="1556332"/>
          </a:xfrm>
        </p:grpSpPr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61C67A22-3935-4107-84D0-21753BC11DB9}"/>
                </a:ext>
              </a:extLst>
            </p:cNvPr>
            <p:cNvSpPr/>
            <p:nvPr/>
          </p:nvSpPr>
          <p:spPr>
            <a:xfrm>
              <a:off x="0" y="0"/>
              <a:ext cx="1279723" cy="1556332"/>
            </a:xfrm>
            <a:custGeom>
              <a:avLst/>
              <a:gdLst/>
              <a:ahLst/>
              <a:cxnLst/>
              <a:rect l="l" t="t" r="r" b="b"/>
              <a:pathLst>
                <a:path w="1279723" h="1556332">
                  <a:moveTo>
                    <a:pt x="0" y="0"/>
                  </a:moveTo>
                  <a:lnTo>
                    <a:pt x="1279723" y="0"/>
                  </a:lnTo>
                  <a:lnTo>
                    <a:pt x="1279723" y="1556332"/>
                  </a:lnTo>
                  <a:lnTo>
                    <a:pt x="0" y="1556332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22" name="TextBox 24">
              <a:extLst>
                <a:ext uri="{FF2B5EF4-FFF2-40B4-BE49-F238E27FC236}">
                  <a16:creationId xmlns:a16="http://schemas.microsoft.com/office/drawing/2014/main" id="{8335C34E-F04D-4A39-BAA9-DBD8219A1F1A}"/>
                </a:ext>
              </a:extLst>
            </p:cNvPr>
            <p:cNvSpPr txBox="1"/>
            <p:nvPr/>
          </p:nvSpPr>
          <p:spPr>
            <a:xfrm>
              <a:off x="0" y="-57150"/>
              <a:ext cx="1279723" cy="1613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Freeform 25">
            <a:extLst>
              <a:ext uri="{FF2B5EF4-FFF2-40B4-BE49-F238E27FC236}">
                <a16:creationId xmlns:a16="http://schemas.microsoft.com/office/drawing/2014/main" id="{4D5B4707-1886-450C-9105-F4F8E5886996}"/>
              </a:ext>
            </a:extLst>
          </p:cNvPr>
          <p:cNvSpPr/>
          <p:nvPr/>
        </p:nvSpPr>
        <p:spPr>
          <a:xfrm>
            <a:off x="2360799" y="2254662"/>
            <a:ext cx="1587124" cy="1757803"/>
          </a:xfrm>
          <a:custGeom>
            <a:avLst/>
            <a:gdLst/>
            <a:ahLst/>
            <a:cxnLst/>
            <a:rect l="l" t="t" r="r" b="b"/>
            <a:pathLst>
              <a:path w="1587124" h="1757803">
                <a:moveTo>
                  <a:pt x="0" y="0"/>
                </a:moveTo>
                <a:lnTo>
                  <a:pt x="1587124" y="0"/>
                </a:lnTo>
                <a:lnTo>
                  <a:pt x="1587124" y="1757803"/>
                </a:lnTo>
                <a:lnTo>
                  <a:pt x="0" y="17578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6">
            <a:extLst>
              <a:ext uri="{FF2B5EF4-FFF2-40B4-BE49-F238E27FC236}">
                <a16:creationId xmlns:a16="http://schemas.microsoft.com/office/drawing/2014/main" id="{8BDBD0C0-8C32-4EC4-9A07-7A6688159AE7}"/>
              </a:ext>
            </a:extLst>
          </p:cNvPr>
          <p:cNvSpPr/>
          <p:nvPr/>
        </p:nvSpPr>
        <p:spPr>
          <a:xfrm>
            <a:off x="14335544" y="2164245"/>
            <a:ext cx="1596190" cy="1848220"/>
          </a:xfrm>
          <a:custGeom>
            <a:avLst/>
            <a:gdLst/>
            <a:ahLst/>
            <a:cxnLst/>
            <a:rect l="l" t="t" r="r" b="b"/>
            <a:pathLst>
              <a:path w="1596190" h="1848220">
                <a:moveTo>
                  <a:pt x="0" y="0"/>
                </a:moveTo>
                <a:lnTo>
                  <a:pt x="1596190" y="0"/>
                </a:lnTo>
                <a:lnTo>
                  <a:pt x="1596190" y="1848220"/>
                </a:lnTo>
                <a:lnTo>
                  <a:pt x="0" y="18482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7">
            <a:extLst>
              <a:ext uri="{FF2B5EF4-FFF2-40B4-BE49-F238E27FC236}">
                <a16:creationId xmlns:a16="http://schemas.microsoft.com/office/drawing/2014/main" id="{73B983A8-AD3E-46C9-A750-18042B7A8482}"/>
              </a:ext>
            </a:extLst>
          </p:cNvPr>
          <p:cNvSpPr/>
          <p:nvPr/>
        </p:nvSpPr>
        <p:spPr>
          <a:xfrm>
            <a:off x="8209526" y="2164245"/>
            <a:ext cx="1895809" cy="1558010"/>
          </a:xfrm>
          <a:custGeom>
            <a:avLst/>
            <a:gdLst/>
            <a:ahLst/>
            <a:cxnLst/>
            <a:rect l="l" t="t" r="r" b="b"/>
            <a:pathLst>
              <a:path w="1895809" h="1558010">
                <a:moveTo>
                  <a:pt x="0" y="0"/>
                </a:moveTo>
                <a:lnTo>
                  <a:pt x="1895809" y="0"/>
                </a:lnTo>
                <a:lnTo>
                  <a:pt x="1895809" y="1558010"/>
                </a:lnTo>
                <a:lnTo>
                  <a:pt x="0" y="15580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8">
            <a:extLst>
              <a:ext uri="{FF2B5EF4-FFF2-40B4-BE49-F238E27FC236}">
                <a16:creationId xmlns:a16="http://schemas.microsoft.com/office/drawing/2014/main" id="{D40F8E4A-00A4-4FFF-98BE-C4DE0804BD06}"/>
              </a:ext>
            </a:extLst>
          </p:cNvPr>
          <p:cNvSpPr txBox="1"/>
          <p:nvPr/>
        </p:nvSpPr>
        <p:spPr>
          <a:xfrm>
            <a:off x="1344527" y="4175136"/>
            <a:ext cx="3716240" cy="636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57"/>
              </a:lnSpc>
              <a:spcBef>
                <a:spcPct val="0"/>
              </a:spcBef>
            </a:pPr>
            <a:r>
              <a:rPr lang="en-US" sz="3809" spc="373" dirty="0">
                <a:solidFill>
                  <a:srgbClr val="66FF66"/>
                </a:solidFill>
                <a:latin typeface="Oswald"/>
                <a:ea typeface="Oswald"/>
                <a:cs typeface="Oswald"/>
                <a:sym typeface="Oswald"/>
              </a:rPr>
              <a:t>N°1</a:t>
            </a:r>
          </a:p>
        </p:txBody>
      </p:sp>
      <p:sp>
        <p:nvSpPr>
          <p:cNvPr id="27" name="TextBox 29">
            <a:extLst>
              <a:ext uri="{FF2B5EF4-FFF2-40B4-BE49-F238E27FC236}">
                <a16:creationId xmlns:a16="http://schemas.microsoft.com/office/drawing/2014/main" id="{89161CEB-6888-49A9-8699-1DFF5C026C91}"/>
              </a:ext>
            </a:extLst>
          </p:cNvPr>
          <p:cNvSpPr txBox="1"/>
          <p:nvPr/>
        </p:nvSpPr>
        <p:spPr>
          <a:xfrm>
            <a:off x="7288352" y="4175136"/>
            <a:ext cx="3716240" cy="636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57"/>
              </a:lnSpc>
              <a:spcBef>
                <a:spcPct val="0"/>
              </a:spcBef>
            </a:pPr>
            <a:r>
              <a:rPr lang="en-US" sz="3809" spc="373" dirty="0">
                <a:solidFill>
                  <a:srgbClr val="66FF66"/>
                </a:solidFill>
                <a:latin typeface="Oswald"/>
                <a:ea typeface="Oswald"/>
                <a:cs typeface="Oswald"/>
                <a:sym typeface="Oswald"/>
              </a:rPr>
              <a:t>N°2</a:t>
            </a:r>
          </a:p>
        </p:txBody>
      </p:sp>
      <p:sp>
        <p:nvSpPr>
          <p:cNvPr id="28" name="TextBox 30">
            <a:extLst>
              <a:ext uri="{FF2B5EF4-FFF2-40B4-BE49-F238E27FC236}">
                <a16:creationId xmlns:a16="http://schemas.microsoft.com/office/drawing/2014/main" id="{FC7DF8F5-A37C-470C-A642-630C9EC78FE9}"/>
              </a:ext>
            </a:extLst>
          </p:cNvPr>
          <p:cNvSpPr txBox="1"/>
          <p:nvPr/>
        </p:nvSpPr>
        <p:spPr>
          <a:xfrm>
            <a:off x="733600" y="4985951"/>
            <a:ext cx="4899260" cy="273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9"/>
              </a:lnSpc>
            </a:pPr>
            <a:r>
              <a:rPr lang="en-US" sz="2644" spc="259" dirty="0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HAVE A GOOD DATABASE AND MAINTENANCE SYSTEM TO MANAGE LARGE AMOUNTS OF DATA EFFICIENTLY AND SECURELY.</a:t>
            </a:r>
          </a:p>
          <a:p>
            <a:pPr marL="0" lvl="0" indent="0" algn="ctr">
              <a:lnSpc>
                <a:spcPts val="3649"/>
              </a:lnSpc>
              <a:spcBef>
                <a:spcPct val="0"/>
              </a:spcBef>
            </a:pPr>
            <a:endParaRPr lang="en-US" sz="2644" spc="259" dirty="0">
              <a:solidFill>
                <a:srgbClr val="FDFBFB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" name="TextBox 31">
            <a:extLst>
              <a:ext uri="{FF2B5EF4-FFF2-40B4-BE49-F238E27FC236}">
                <a16:creationId xmlns:a16="http://schemas.microsoft.com/office/drawing/2014/main" id="{863C2DC3-2B53-4C52-8D40-D530EF4ABDF5}"/>
              </a:ext>
            </a:extLst>
          </p:cNvPr>
          <p:cNvSpPr txBox="1"/>
          <p:nvPr/>
        </p:nvSpPr>
        <p:spPr>
          <a:xfrm>
            <a:off x="7004008" y="4985951"/>
            <a:ext cx="4284929" cy="2272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3"/>
              </a:lnSpc>
              <a:spcBef>
                <a:spcPct val="0"/>
              </a:spcBef>
            </a:pPr>
            <a:r>
              <a:rPr lang="en-US" sz="2640" spc="258" dirty="0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CAN DISPLAY OF INFORMATION TO FRIENDLY FOR USER AND EASY TO FIND RELEVANT INFORMATION.</a:t>
            </a:r>
          </a:p>
        </p:txBody>
      </p:sp>
      <p:sp>
        <p:nvSpPr>
          <p:cNvPr id="30" name="TextBox 32">
            <a:extLst>
              <a:ext uri="{FF2B5EF4-FFF2-40B4-BE49-F238E27FC236}">
                <a16:creationId xmlns:a16="http://schemas.microsoft.com/office/drawing/2014/main" id="{BF390C62-34FE-4222-9F39-7CC2D7F0B840}"/>
              </a:ext>
            </a:extLst>
          </p:cNvPr>
          <p:cNvSpPr txBox="1"/>
          <p:nvPr/>
        </p:nvSpPr>
        <p:spPr>
          <a:xfrm>
            <a:off x="13275519" y="4175136"/>
            <a:ext cx="3716240" cy="63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57"/>
              </a:lnSpc>
              <a:spcBef>
                <a:spcPct val="0"/>
              </a:spcBef>
            </a:pPr>
            <a:r>
              <a:rPr lang="en-US" sz="3809" spc="373" dirty="0">
                <a:solidFill>
                  <a:srgbClr val="66FF66"/>
                </a:solidFill>
                <a:latin typeface="Oswald"/>
                <a:ea typeface="Oswald"/>
                <a:cs typeface="Oswald"/>
                <a:sym typeface="Oswald"/>
              </a:rPr>
              <a:t>N°3</a:t>
            </a:r>
          </a:p>
        </p:txBody>
      </p:sp>
      <p:sp>
        <p:nvSpPr>
          <p:cNvPr id="31" name="TextBox 33">
            <a:extLst>
              <a:ext uri="{FF2B5EF4-FFF2-40B4-BE49-F238E27FC236}">
                <a16:creationId xmlns:a16="http://schemas.microsoft.com/office/drawing/2014/main" id="{695C2A56-BEC4-460B-8EA8-803A5A491D58}"/>
              </a:ext>
            </a:extLst>
          </p:cNvPr>
          <p:cNvSpPr txBox="1"/>
          <p:nvPr/>
        </p:nvSpPr>
        <p:spPr>
          <a:xfrm>
            <a:off x="12991175" y="4985951"/>
            <a:ext cx="4284929" cy="2272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3"/>
              </a:lnSpc>
            </a:pPr>
            <a:r>
              <a:rPr lang="en-US" sz="2640" spc="258" dirty="0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CAN AUTOMATICALLY ALERT VIA EMAIL TO REDUCE HUMAN ERROR</a:t>
            </a:r>
          </a:p>
          <a:p>
            <a:pPr algn="ctr">
              <a:lnSpc>
                <a:spcPts val="3643"/>
              </a:lnSpc>
            </a:pPr>
            <a:endParaRPr lang="en-US" sz="2640" spc="258" dirty="0">
              <a:solidFill>
                <a:srgbClr val="FDFBFB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>
              <a:lnSpc>
                <a:spcPts val="3643"/>
              </a:lnSpc>
              <a:spcBef>
                <a:spcPct val="0"/>
              </a:spcBef>
            </a:pPr>
            <a:endParaRPr lang="en-US" sz="2640" spc="258" dirty="0">
              <a:solidFill>
                <a:srgbClr val="FDFBFB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2" name="Freeform 35">
            <a:extLst>
              <a:ext uri="{FF2B5EF4-FFF2-40B4-BE49-F238E27FC236}">
                <a16:creationId xmlns:a16="http://schemas.microsoft.com/office/drawing/2014/main" id="{7DE99005-9799-4F5B-A547-14F66C717394}"/>
              </a:ext>
            </a:extLst>
          </p:cNvPr>
          <p:cNvSpPr/>
          <p:nvPr/>
        </p:nvSpPr>
        <p:spPr>
          <a:xfrm>
            <a:off x="2454050" y="2100011"/>
            <a:ext cx="458851" cy="458851"/>
          </a:xfrm>
          <a:custGeom>
            <a:avLst/>
            <a:gdLst/>
            <a:ahLst/>
            <a:cxnLst/>
            <a:rect l="l" t="t" r="r" b="b"/>
            <a:pathLst>
              <a:path w="458851" h="458851">
                <a:moveTo>
                  <a:pt x="0" y="0"/>
                </a:moveTo>
                <a:lnTo>
                  <a:pt x="458851" y="0"/>
                </a:lnTo>
                <a:lnTo>
                  <a:pt x="458851" y="458851"/>
                </a:lnTo>
                <a:lnTo>
                  <a:pt x="0" y="4588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6">
            <a:extLst>
              <a:ext uri="{FF2B5EF4-FFF2-40B4-BE49-F238E27FC236}">
                <a16:creationId xmlns:a16="http://schemas.microsoft.com/office/drawing/2014/main" id="{8FE43AD7-63C3-4087-89D5-3330B107277B}"/>
              </a:ext>
            </a:extLst>
          </p:cNvPr>
          <p:cNvSpPr/>
          <p:nvPr/>
        </p:nvSpPr>
        <p:spPr>
          <a:xfrm>
            <a:off x="3073721" y="2100011"/>
            <a:ext cx="458851" cy="458851"/>
          </a:xfrm>
          <a:custGeom>
            <a:avLst/>
            <a:gdLst/>
            <a:ahLst/>
            <a:cxnLst/>
            <a:rect l="l" t="t" r="r" b="b"/>
            <a:pathLst>
              <a:path w="458851" h="458851">
                <a:moveTo>
                  <a:pt x="0" y="0"/>
                </a:moveTo>
                <a:lnTo>
                  <a:pt x="458851" y="0"/>
                </a:lnTo>
                <a:lnTo>
                  <a:pt x="458851" y="458851"/>
                </a:lnTo>
                <a:lnTo>
                  <a:pt x="0" y="4588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7">
            <a:extLst>
              <a:ext uri="{FF2B5EF4-FFF2-40B4-BE49-F238E27FC236}">
                <a16:creationId xmlns:a16="http://schemas.microsoft.com/office/drawing/2014/main" id="{58A273A2-E0BC-4895-B496-0E1ED4016B54}"/>
              </a:ext>
            </a:extLst>
          </p:cNvPr>
          <p:cNvSpPr/>
          <p:nvPr/>
        </p:nvSpPr>
        <p:spPr>
          <a:xfrm>
            <a:off x="3691332" y="2100011"/>
            <a:ext cx="458851" cy="458851"/>
          </a:xfrm>
          <a:custGeom>
            <a:avLst/>
            <a:gdLst/>
            <a:ahLst/>
            <a:cxnLst/>
            <a:rect l="l" t="t" r="r" b="b"/>
            <a:pathLst>
              <a:path w="458851" h="458851">
                <a:moveTo>
                  <a:pt x="0" y="0"/>
                </a:moveTo>
                <a:lnTo>
                  <a:pt x="458852" y="0"/>
                </a:lnTo>
                <a:lnTo>
                  <a:pt x="458852" y="458851"/>
                </a:lnTo>
                <a:lnTo>
                  <a:pt x="0" y="4588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9307396-DFCC-45F2-9A13-E450975A5C80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99" y="7089885"/>
            <a:ext cx="2236663" cy="223666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949AEBB-FA09-4FA4-9235-B0FE3901B4AD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904" y="7066017"/>
            <a:ext cx="2236663" cy="223666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CE237EE-13B7-4C5E-ACCE-F5E89A543E6C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9060" y="7066017"/>
            <a:ext cx="2236663" cy="223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53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6093030" y="6372717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511317" y="-5430749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561457" y="350482"/>
            <a:ext cx="7165086" cy="1232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15"/>
              </a:lnSpc>
            </a:pPr>
            <a:r>
              <a:rPr lang="en-US" sz="7330" b="1" spc="718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ORGANIZATION</a:t>
            </a:r>
          </a:p>
        </p:txBody>
      </p:sp>
      <p:sp>
        <p:nvSpPr>
          <p:cNvPr id="7" name="Freeform 7"/>
          <p:cNvSpPr/>
          <p:nvPr/>
        </p:nvSpPr>
        <p:spPr>
          <a:xfrm>
            <a:off x="-4511317" y="-5096751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37A872-774D-4097-8540-F5531588239E}"/>
              </a:ext>
            </a:extLst>
          </p:cNvPr>
          <p:cNvSpPr txBox="1"/>
          <p:nvPr/>
        </p:nvSpPr>
        <p:spPr>
          <a:xfrm>
            <a:off x="10010861" y="4426980"/>
            <a:ext cx="2500797" cy="55399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Franklin Gothic Demi Cond" panose="020B0706030402020204" pitchFamily="34" charset="0"/>
              </a:rPr>
              <a:t>DATA SUPPORT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AA60F6-407C-4253-A4C8-1512666B6060}"/>
              </a:ext>
            </a:extLst>
          </p:cNvPr>
          <p:cNvSpPr txBox="1"/>
          <p:nvPr/>
        </p:nvSpPr>
        <p:spPr>
          <a:xfrm>
            <a:off x="3473875" y="5991057"/>
            <a:ext cx="3092000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Franklin Gothic Demi Cond" panose="020B0706030402020204" pitchFamily="34" charset="0"/>
              </a:rPr>
              <a:t>PRODUCT STANDARD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00BF5E-72D8-47AB-870C-4D02C5B2D5D0}"/>
              </a:ext>
            </a:extLst>
          </p:cNvPr>
          <p:cNvSpPr txBox="1"/>
          <p:nvPr/>
        </p:nvSpPr>
        <p:spPr>
          <a:xfrm>
            <a:off x="12688531" y="6003846"/>
            <a:ext cx="2163806" cy="55399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Franklin Gothic Demi Cond" panose="020B0706030402020204" pitchFamily="34" charset="0"/>
              </a:rPr>
              <a:t>ISO 9001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F00EF8-98E0-47EA-8A1A-5B56B3DCC2F6}"/>
              </a:ext>
            </a:extLst>
          </p:cNvPr>
          <p:cNvSpPr txBox="1"/>
          <p:nvPr/>
        </p:nvSpPr>
        <p:spPr>
          <a:xfrm>
            <a:off x="9522373" y="8246397"/>
            <a:ext cx="2636714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Franklin Gothic Demi Cond" panose="020B0706030402020204" pitchFamily="34" charset="0"/>
              </a:rPr>
              <a:t>QC PROCESS CHART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E38A1A-94D9-45A0-A312-058AFC1EB634}"/>
              </a:ext>
            </a:extLst>
          </p:cNvPr>
          <p:cNvSpPr txBox="1"/>
          <p:nvPr/>
        </p:nvSpPr>
        <p:spPr>
          <a:xfrm>
            <a:off x="12681067" y="8238172"/>
            <a:ext cx="2636714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Franklin Gothic Demi Cond" panose="020B0706030402020204" pitchFamily="34" charset="0"/>
              </a:rPr>
              <a:t>PATROL</a:t>
            </a:r>
          </a:p>
          <a:p>
            <a:pPr algn="ctr"/>
            <a:r>
              <a:rPr lang="en-US" sz="3000" dirty="0">
                <a:latin typeface="Franklin Gothic Demi Cond" panose="020B0706030402020204" pitchFamily="34" charset="0"/>
              </a:rPr>
              <a:t>ASSY LINE &amp;</a:t>
            </a:r>
          </a:p>
          <a:p>
            <a:pPr algn="ctr"/>
            <a:r>
              <a:rPr lang="en-US" sz="3000" dirty="0">
                <a:latin typeface="Franklin Gothic Demi Cond" panose="020B0706030402020204" pitchFamily="34" charset="0"/>
              </a:rPr>
              <a:t>FEEDER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BC5429-90A0-4922-883B-72BFB274C5A1}"/>
              </a:ext>
            </a:extLst>
          </p:cNvPr>
          <p:cNvSpPr txBox="1"/>
          <p:nvPr/>
        </p:nvSpPr>
        <p:spPr>
          <a:xfrm>
            <a:off x="3366014" y="8242695"/>
            <a:ext cx="2636714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Franklin Gothic Demi Cond" panose="020B0706030402020204" pitchFamily="34" charset="0"/>
              </a:rPr>
              <a:t>Shipping Judgement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4DD572-4E0A-4370-88E6-084BD59C12D0}"/>
              </a:ext>
            </a:extLst>
          </p:cNvPr>
          <p:cNvSpPr txBox="1"/>
          <p:nvPr/>
        </p:nvSpPr>
        <p:spPr>
          <a:xfrm>
            <a:off x="7561249" y="5990292"/>
            <a:ext cx="3143639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Franklin Gothic Demi Cond" panose="020B0706030402020204" pitchFamily="34" charset="0"/>
              </a:rPr>
              <a:t>FIRST STAGE </a:t>
            </a:r>
          </a:p>
          <a:p>
            <a:pPr algn="ctr"/>
            <a:r>
              <a:rPr lang="en-US" sz="3000" dirty="0">
                <a:latin typeface="Franklin Gothic Demi Cond" panose="020B0706030402020204" pitchFamily="34" charset="0"/>
              </a:rPr>
              <a:t>CONTROL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5F5171-947D-43EF-B8F7-2F27BDE34063}"/>
              </a:ext>
            </a:extLst>
          </p:cNvPr>
          <p:cNvCxnSpPr>
            <a:cxnSpLocks/>
          </p:cNvCxnSpPr>
          <p:nvPr/>
        </p:nvCxnSpPr>
        <p:spPr>
          <a:xfrm>
            <a:off x="4736723" y="7659669"/>
            <a:ext cx="935926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577A03-FCA6-4140-B149-8DC8B46145F2}"/>
              </a:ext>
            </a:extLst>
          </p:cNvPr>
          <p:cNvCxnSpPr>
            <a:cxnSpLocks/>
          </p:cNvCxnSpPr>
          <p:nvPr/>
        </p:nvCxnSpPr>
        <p:spPr>
          <a:xfrm rot="5400000">
            <a:off x="9577430" y="4301072"/>
            <a:ext cx="0" cy="86686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8C9A68D-242C-482A-B34E-B9BB8D647CD5}"/>
              </a:ext>
            </a:extLst>
          </p:cNvPr>
          <p:cNvCxnSpPr>
            <a:cxnSpLocks/>
          </p:cNvCxnSpPr>
          <p:nvPr/>
        </p:nvCxnSpPr>
        <p:spPr>
          <a:xfrm flipH="1">
            <a:off x="4986778" y="5430121"/>
            <a:ext cx="8797145" cy="696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8CBB853-B412-4B4E-8BC9-64255EA5A631}"/>
              </a:ext>
            </a:extLst>
          </p:cNvPr>
          <p:cNvCxnSpPr>
            <a:cxnSpLocks/>
          </p:cNvCxnSpPr>
          <p:nvPr/>
        </p:nvCxnSpPr>
        <p:spPr>
          <a:xfrm>
            <a:off x="4986777" y="5401392"/>
            <a:ext cx="0" cy="5940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F48F74-948E-4969-B2F3-CC1A65F52712}"/>
              </a:ext>
            </a:extLst>
          </p:cNvPr>
          <p:cNvCxnSpPr>
            <a:cxnSpLocks/>
          </p:cNvCxnSpPr>
          <p:nvPr/>
        </p:nvCxnSpPr>
        <p:spPr>
          <a:xfrm>
            <a:off x="9143999" y="4032501"/>
            <a:ext cx="0" cy="14040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5EE529B-5B96-4AE0-9E13-70806AC2BF38}"/>
              </a:ext>
            </a:extLst>
          </p:cNvPr>
          <p:cNvCxnSpPr>
            <a:cxnSpLocks/>
          </p:cNvCxnSpPr>
          <p:nvPr/>
        </p:nvCxnSpPr>
        <p:spPr>
          <a:xfrm>
            <a:off x="9134228" y="5401392"/>
            <a:ext cx="0" cy="5940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5804ECB-BCC1-4CD8-904B-D514E8E0FAD4}"/>
              </a:ext>
            </a:extLst>
          </p:cNvPr>
          <p:cNvCxnSpPr>
            <a:cxnSpLocks/>
          </p:cNvCxnSpPr>
          <p:nvPr/>
        </p:nvCxnSpPr>
        <p:spPr>
          <a:xfrm>
            <a:off x="13785029" y="5404281"/>
            <a:ext cx="0" cy="5940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76FC4B6-4511-4211-9B14-56EDED35247E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9133067" y="7005955"/>
            <a:ext cx="2" cy="65739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FDE9237-97B5-4350-97BD-44E3C0247862}"/>
              </a:ext>
            </a:extLst>
          </p:cNvPr>
          <p:cNvCxnSpPr>
            <a:cxnSpLocks/>
          </p:cNvCxnSpPr>
          <p:nvPr/>
        </p:nvCxnSpPr>
        <p:spPr>
          <a:xfrm>
            <a:off x="7807764" y="7670220"/>
            <a:ext cx="0" cy="5940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3FC1ED7-3754-4B11-B54C-3D37462A7E1B}"/>
              </a:ext>
            </a:extLst>
          </p:cNvPr>
          <p:cNvCxnSpPr>
            <a:cxnSpLocks/>
          </p:cNvCxnSpPr>
          <p:nvPr/>
        </p:nvCxnSpPr>
        <p:spPr>
          <a:xfrm>
            <a:off x="10718489" y="7663345"/>
            <a:ext cx="0" cy="5940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2ADDD6F-DE7D-4ADB-B112-8A3D013CDD4F}"/>
              </a:ext>
            </a:extLst>
          </p:cNvPr>
          <p:cNvCxnSpPr>
            <a:cxnSpLocks/>
          </p:cNvCxnSpPr>
          <p:nvPr/>
        </p:nvCxnSpPr>
        <p:spPr>
          <a:xfrm>
            <a:off x="14095983" y="7652397"/>
            <a:ext cx="0" cy="5940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D336F09-04B6-485B-B637-D1B91B67A9F7}"/>
              </a:ext>
            </a:extLst>
          </p:cNvPr>
          <p:cNvCxnSpPr>
            <a:cxnSpLocks/>
          </p:cNvCxnSpPr>
          <p:nvPr/>
        </p:nvCxnSpPr>
        <p:spPr>
          <a:xfrm>
            <a:off x="4736723" y="7663345"/>
            <a:ext cx="0" cy="5940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E02D361-E54A-45A0-9C01-C95A7E4FC27F}"/>
              </a:ext>
            </a:extLst>
          </p:cNvPr>
          <p:cNvSpPr txBox="1"/>
          <p:nvPr/>
        </p:nvSpPr>
        <p:spPr>
          <a:xfrm>
            <a:off x="6476515" y="8293134"/>
            <a:ext cx="2636714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Franklin Gothic Demi Cond" panose="020B0706030402020204" pitchFamily="34" charset="0"/>
              </a:rPr>
              <a:t>PRODUCT REVIEW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977638-357B-4EBC-86E8-9DEC1DB77A66}"/>
              </a:ext>
            </a:extLst>
          </p:cNvPr>
          <p:cNvSpPr txBox="1"/>
          <p:nvPr/>
        </p:nvSpPr>
        <p:spPr>
          <a:xfrm>
            <a:off x="3483814" y="5983611"/>
            <a:ext cx="3143639" cy="1015663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  <a:prstDash val="solid"/>
          </a:ln>
          <a:effectLst>
            <a:glow rad="228600">
              <a:schemeClr val="tx1">
                <a:lumMod val="50000"/>
                <a:lumOff val="50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PRODUCT STANDARD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1384DD7-FF22-4B4F-BCC3-D0CB83BF4F1C}"/>
              </a:ext>
            </a:extLst>
          </p:cNvPr>
          <p:cNvCxnSpPr>
            <a:cxnSpLocks/>
          </p:cNvCxnSpPr>
          <p:nvPr/>
        </p:nvCxnSpPr>
        <p:spPr>
          <a:xfrm>
            <a:off x="9165774" y="3931496"/>
            <a:ext cx="0" cy="149862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6C54820-8F16-412C-A1F6-C1B2E2140D00}"/>
              </a:ext>
            </a:extLst>
          </p:cNvPr>
          <p:cNvCxnSpPr>
            <a:cxnSpLocks/>
          </p:cNvCxnSpPr>
          <p:nvPr/>
        </p:nvCxnSpPr>
        <p:spPr>
          <a:xfrm flipH="1">
            <a:off x="5007426" y="5400586"/>
            <a:ext cx="2" cy="60395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2C46C2-9BD3-41FB-8E64-6112B7396627}"/>
              </a:ext>
            </a:extLst>
          </p:cNvPr>
          <p:cNvCxnSpPr>
            <a:cxnSpLocks/>
          </p:cNvCxnSpPr>
          <p:nvPr/>
        </p:nvCxnSpPr>
        <p:spPr>
          <a:xfrm flipH="1">
            <a:off x="5029200" y="5401392"/>
            <a:ext cx="4103271" cy="287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6192F9F7-B767-449F-BC9F-4985C3D9E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D26781E-3E85-4F3E-BE8D-300C20FDE3A0}"/>
              </a:ext>
            </a:extLst>
          </p:cNvPr>
          <p:cNvCxnSpPr>
            <a:cxnSpLocks/>
          </p:cNvCxnSpPr>
          <p:nvPr/>
        </p:nvCxnSpPr>
        <p:spPr>
          <a:xfrm>
            <a:off x="9165774" y="2533876"/>
            <a:ext cx="0" cy="149862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6D19FC9-B6A3-4E74-ACED-018EBA5C8495}"/>
              </a:ext>
            </a:extLst>
          </p:cNvPr>
          <p:cNvSpPr txBox="1"/>
          <p:nvPr/>
        </p:nvSpPr>
        <p:spPr>
          <a:xfrm>
            <a:off x="6315061" y="3247671"/>
            <a:ext cx="5657879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glow rad="228600">
              <a:schemeClr val="tx1">
                <a:lumMod val="50000"/>
                <a:lumOff val="50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QA PLANNING (730)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062CA3-A46B-40DE-AC17-A86A655BAC77}"/>
              </a:ext>
            </a:extLst>
          </p:cNvPr>
          <p:cNvSpPr txBox="1"/>
          <p:nvPr/>
        </p:nvSpPr>
        <p:spPr>
          <a:xfrm>
            <a:off x="7826814" y="1915104"/>
            <a:ext cx="2689259" cy="73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glow rad="228600">
              <a:schemeClr val="tx1">
                <a:lumMod val="50000"/>
                <a:lumOff val="50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QA DEPT.</a:t>
            </a: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355415" y="7182047"/>
            <a:ext cx="4473739" cy="2443073"/>
          </a:xfrm>
          <a:custGeom>
            <a:avLst/>
            <a:gdLst/>
            <a:ahLst/>
            <a:cxnLst/>
            <a:rect l="l" t="t" r="r" b="b"/>
            <a:pathLst>
              <a:path w="4473739" h="2443073">
                <a:moveTo>
                  <a:pt x="0" y="0"/>
                </a:moveTo>
                <a:lnTo>
                  <a:pt x="4473739" y="0"/>
                </a:lnTo>
                <a:lnTo>
                  <a:pt x="4473739" y="2443073"/>
                </a:lnTo>
                <a:lnTo>
                  <a:pt x="0" y="24430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528" b="-18474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2355415" y="6749221"/>
            <a:ext cx="4473739" cy="636802"/>
            <a:chOff x="0" y="0"/>
            <a:chExt cx="1178269" cy="16771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78269" cy="167717"/>
            </a:xfrm>
            <a:custGeom>
              <a:avLst/>
              <a:gdLst/>
              <a:ahLst/>
              <a:cxnLst/>
              <a:rect l="l" t="t" r="r" b="b"/>
              <a:pathLst>
                <a:path w="1178269" h="167717">
                  <a:moveTo>
                    <a:pt x="0" y="0"/>
                  </a:moveTo>
                  <a:lnTo>
                    <a:pt x="1178269" y="0"/>
                  </a:lnTo>
                  <a:lnTo>
                    <a:pt x="1178269" y="167717"/>
                  </a:lnTo>
                  <a:lnTo>
                    <a:pt x="0" y="167717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178269" cy="2248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i="1" spc="29">
                  <a:solidFill>
                    <a:srgbClr val="FFFFFF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Merge sheet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817540" y="3300598"/>
            <a:ext cx="12652920" cy="3236728"/>
            <a:chOff x="0" y="0"/>
            <a:chExt cx="2443485" cy="62506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43485" cy="625065"/>
            </a:xfrm>
            <a:custGeom>
              <a:avLst/>
              <a:gdLst/>
              <a:ahLst/>
              <a:cxnLst/>
              <a:rect l="l" t="t" r="r" b="b"/>
              <a:pathLst>
                <a:path w="2443485" h="625065">
                  <a:moveTo>
                    <a:pt x="0" y="0"/>
                  </a:moveTo>
                  <a:lnTo>
                    <a:pt x="2443485" y="0"/>
                  </a:lnTo>
                  <a:lnTo>
                    <a:pt x="2443485" y="625065"/>
                  </a:lnTo>
                  <a:lnTo>
                    <a:pt x="0" y="6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2443485" cy="6441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21694" y="6745275"/>
            <a:ext cx="4473739" cy="636802"/>
            <a:chOff x="0" y="0"/>
            <a:chExt cx="1178269" cy="16771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78269" cy="167717"/>
            </a:xfrm>
            <a:custGeom>
              <a:avLst/>
              <a:gdLst/>
              <a:ahLst/>
              <a:cxnLst/>
              <a:rect l="l" t="t" r="r" b="b"/>
              <a:pathLst>
                <a:path w="1178269" h="167717">
                  <a:moveTo>
                    <a:pt x="0" y="0"/>
                  </a:moveTo>
                  <a:lnTo>
                    <a:pt x="1178269" y="0"/>
                  </a:lnTo>
                  <a:lnTo>
                    <a:pt x="1178269" y="167717"/>
                  </a:lnTo>
                  <a:lnTo>
                    <a:pt x="0" y="167717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1178269" cy="2248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i="1" spc="29" dirty="0">
                  <a:solidFill>
                    <a:srgbClr val="FFFFFF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Compare with master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2355415" y="7393913"/>
            <a:ext cx="4483211" cy="2659832"/>
          </a:xfrm>
          <a:custGeom>
            <a:avLst/>
            <a:gdLst/>
            <a:ahLst/>
            <a:cxnLst/>
            <a:rect l="l" t="t" r="r" b="b"/>
            <a:pathLst>
              <a:path w="4483211" h="2659832">
                <a:moveTo>
                  <a:pt x="0" y="0"/>
                </a:moveTo>
                <a:lnTo>
                  <a:pt x="4483211" y="0"/>
                </a:lnTo>
                <a:lnTo>
                  <a:pt x="4483211" y="2659832"/>
                </a:lnTo>
                <a:lnTo>
                  <a:pt x="0" y="26598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44704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3248265" y="3137329"/>
            <a:ext cx="12128190" cy="303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5474" lvl="1" algn="l">
              <a:lnSpc>
                <a:spcPts val="3010"/>
              </a:lnSpc>
            </a:pPr>
            <a:endParaRPr lang="en-US" sz="2181" b="1" spc="213" dirty="0">
              <a:solidFill>
                <a:srgbClr val="231F2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235474" lvl="1" algn="l">
              <a:lnSpc>
                <a:spcPts val="3010"/>
              </a:lnSpc>
            </a:pPr>
            <a:r>
              <a:rPr lang="en-US" sz="2181" b="1" spc="213" dirty="0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1. Comparing data between 2 files according to the specified date range</a:t>
            </a:r>
          </a:p>
          <a:p>
            <a:pPr marL="235474" lvl="1" algn="l">
              <a:lnSpc>
                <a:spcPts val="3010"/>
              </a:lnSpc>
            </a:pPr>
            <a:endParaRPr lang="en-US" sz="2181" b="1" spc="213" dirty="0">
              <a:solidFill>
                <a:srgbClr val="231F2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235474" lvl="1" algn="l">
              <a:lnSpc>
                <a:spcPts val="3010"/>
              </a:lnSpc>
            </a:pPr>
            <a:r>
              <a:rPr lang="en-US" sz="2181" b="1" spc="213" dirty="0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2. Search for files based on information within a column. Then collect those files into the specified folder.</a:t>
            </a:r>
          </a:p>
          <a:p>
            <a:pPr marL="235474" lvl="1" algn="l">
              <a:lnSpc>
                <a:spcPts val="3010"/>
              </a:lnSpc>
            </a:pPr>
            <a:endParaRPr lang="en-US" sz="2181" b="1" spc="213" dirty="0">
              <a:solidFill>
                <a:srgbClr val="231F2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235474" lvl="1" algn="l">
              <a:lnSpc>
                <a:spcPts val="3010"/>
              </a:lnSpc>
            </a:pPr>
            <a:r>
              <a:rPr lang="en-US" sz="2181" b="1" spc="213" dirty="0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3. Collection of every sheet within every file in a specified folder.</a:t>
            </a:r>
          </a:p>
          <a:p>
            <a:pPr algn="l">
              <a:lnSpc>
                <a:spcPts val="2734"/>
              </a:lnSpc>
            </a:pPr>
            <a:endParaRPr lang="en-US" sz="2181" b="1" spc="213" dirty="0">
              <a:solidFill>
                <a:srgbClr val="231F2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1637053" y="7392068"/>
            <a:ext cx="4458379" cy="2669823"/>
          </a:xfrm>
          <a:custGeom>
            <a:avLst/>
            <a:gdLst/>
            <a:ahLst/>
            <a:cxnLst/>
            <a:rect l="l" t="t" r="r" b="b"/>
            <a:pathLst>
              <a:path w="4458379" h="2669823">
                <a:moveTo>
                  <a:pt x="0" y="0"/>
                </a:moveTo>
                <a:lnTo>
                  <a:pt x="4458380" y="0"/>
                </a:lnTo>
                <a:lnTo>
                  <a:pt x="4458380" y="2669824"/>
                </a:lnTo>
                <a:lnTo>
                  <a:pt x="0" y="26698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114703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6907130" y="7393913"/>
            <a:ext cx="4473739" cy="2071682"/>
          </a:xfrm>
          <a:custGeom>
            <a:avLst/>
            <a:gdLst/>
            <a:ahLst/>
            <a:cxnLst/>
            <a:rect l="l" t="t" r="r" b="b"/>
            <a:pathLst>
              <a:path w="4473739" h="2071682">
                <a:moveTo>
                  <a:pt x="0" y="0"/>
                </a:moveTo>
                <a:lnTo>
                  <a:pt x="4473740" y="0"/>
                </a:lnTo>
                <a:lnTo>
                  <a:pt x="4473740" y="2071682"/>
                </a:lnTo>
                <a:lnTo>
                  <a:pt x="0" y="20716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99058" t="-9213" b="-9453"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3690980" y="864805"/>
            <a:ext cx="10906040" cy="1232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15"/>
              </a:lnSpc>
            </a:pPr>
            <a:r>
              <a:rPr lang="en-US" sz="7329" b="1" spc="718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OTHERS ASSIGNMENT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6907130" y="6737128"/>
            <a:ext cx="4473739" cy="636802"/>
            <a:chOff x="0" y="0"/>
            <a:chExt cx="1178269" cy="16771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78269" cy="167717"/>
            </a:xfrm>
            <a:custGeom>
              <a:avLst/>
              <a:gdLst/>
              <a:ahLst/>
              <a:cxnLst/>
              <a:rect l="l" t="t" r="r" b="b"/>
              <a:pathLst>
                <a:path w="1178269" h="167717">
                  <a:moveTo>
                    <a:pt x="0" y="0"/>
                  </a:moveTo>
                  <a:lnTo>
                    <a:pt x="1178269" y="0"/>
                  </a:lnTo>
                  <a:lnTo>
                    <a:pt x="1178269" y="167717"/>
                  </a:lnTo>
                  <a:lnTo>
                    <a:pt x="0" y="167717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1178269" cy="2248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i="1" spc="29">
                  <a:solidFill>
                    <a:srgbClr val="FFFFFF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Collect files</a:t>
              </a:r>
            </a:p>
          </p:txBody>
        </p:sp>
      </p:grp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5DF06102-3E66-41E4-AE7F-BBE7CB64B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6D2667BF-163F-4FD9-8F20-F99BA5217F18}"/>
              </a:ext>
            </a:extLst>
          </p:cNvPr>
          <p:cNvSpPr txBox="1"/>
          <p:nvPr/>
        </p:nvSpPr>
        <p:spPr>
          <a:xfrm>
            <a:off x="2817539" y="6170609"/>
            <a:ext cx="12652919" cy="391133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>
            <a:spAutoFit/>
          </a:bodyPr>
          <a:lstStyle/>
          <a:p>
            <a:pPr marL="235474" lvl="1" algn="ctr">
              <a:lnSpc>
                <a:spcPts val="3010"/>
              </a:lnSpc>
            </a:pPr>
            <a:r>
              <a:rPr lang="en-US" sz="2800" b="1" spc="213" dirty="0">
                <a:solidFill>
                  <a:schemeClr val="bg1"/>
                </a:solidFill>
                <a:latin typeface="DM Sans Bold"/>
                <a:ea typeface="DM Sans Bold"/>
                <a:cs typeface="DM Sans Bold"/>
                <a:sym typeface="DM Sans Bold"/>
              </a:rPr>
              <a:t>Advantage: To reduce working process and working time.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762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th-TH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896848"/>
            <a:chOff x="0" y="0"/>
            <a:chExt cx="4816593" cy="4995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499581"/>
            </a:xfrm>
            <a:custGeom>
              <a:avLst/>
              <a:gdLst/>
              <a:ahLst/>
              <a:cxnLst/>
              <a:rect l="l" t="t" r="r" b="b"/>
              <a:pathLst>
                <a:path w="4816592" h="499581">
                  <a:moveTo>
                    <a:pt x="0" y="0"/>
                  </a:moveTo>
                  <a:lnTo>
                    <a:pt x="4816592" y="0"/>
                  </a:lnTo>
                  <a:lnTo>
                    <a:pt x="4816592" y="499581"/>
                  </a:lnTo>
                  <a:lnTo>
                    <a:pt x="0" y="499581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518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522808" y="-476250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h-TH" dirty="0"/>
          </a:p>
        </p:txBody>
      </p:sp>
      <p:sp>
        <p:nvSpPr>
          <p:cNvPr id="22" name="TextBox 22"/>
          <p:cNvSpPr txBox="1"/>
          <p:nvPr/>
        </p:nvSpPr>
        <p:spPr>
          <a:xfrm>
            <a:off x="0" y="425853"/>
            <a:ext cx="18288000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32"/>
              </a:lnSpc>
            </a:pPr>
            <a:r>
              <a:rPr lang="en-US" sz="5530" b="1" spc="542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ADVANTAGES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70506" y="6307190"/>
            <a:ext cx="10251606" cy="1251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2"/>
              </a:lnSpc>
            </a:pPr>
            <a:endParaRPr lang="en-US" sz="2386" spc="233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15166" lvl="1" indent="-257583" algn="l">
              <a:lnSpc>
                <a:spcPts val="3292"/>
              </a:lnSpc>
              <a:buFont typeface="Arial"/>
              <a:buChar char="•"/>
            </a:pPr>
            <a:endParaRPr lang="en-US" sz="2386" spc="233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292"/>
              </a:lnSpc>
            </a:pPr>
            <a:endParaRPr lang="en-US" sz="2386" spc="233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25C977-89C4-4A70-A7C5-A469F344C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D6E4FE-11A0-463A-9C81-3C60A329FC3D}"/>
              </a:ext>
            </a:extLst>
          </p:cNvPr>
          <p:cNvSpPr/>
          <p:nvPr/>
        </p:nvSpPr>
        <p:spPr>
          <a:xfrm>
            <a:off x="3464394" y="2322701"/>
            <a:ext cx="102516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th-TH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94B096-BD8F-450E-AF09-109B376301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747" y="2603187"/>
            <a:ext cx="16146988" cy="618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38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10580377">
            <a:off x="13054598" y="-9281243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784926"/>
            <a:ext cx="18288000" cy="3077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2528"/>
              </a:lnSpc>
              <a:spcBef>
                <a:spcPct val="0"/>
              </a:spcBef>
            </a:pPr>
            <a:r>
              <a:rPr lang="en-US" sz="9078" b="1" spc="889" dirty="0">
                <a:solidFill>
                  <a:srgbClr val="231F20"/>
                </a:solidFill>
                <a:effectLst>
                  <a:glow rad="520700">
                    <a:schemeClr val="bg1"/>
                  </a:glow>
                </a:effectLst>
                <a:latin typeface="Oswald Bold"/>
                <a:ea typeface="Oswald Bold"/>
                <a:cs typeface="Oswald Bold"/>
                <a:sym typeface="Oswald Bold"/>
              </a:rPr>
              <a:t>THANK YOU FOR </a:t>
            </a:r>
          </a:p>
          <a:p>
            <a:pPr marL="0" lvl="0" indent="0" algn="ctr">
              <a:lnSpc>
                <a:spcPts val="12528"/>
              </a:lnSpc>
              <a:spcBef>
                <a:spcPct val="0"/>
              </a:spcBef>
            </a:pPr>
            <a:r>
              <a:rPr lang="en-US" sz="9078" b="1" spc="889" dirty="0">
                <a:solidFill>
                  <a:srgbClr val="231F20"/>
                </a:solidFill>
                <a:effectLst>
                  <a:glow rad="520700">
                    <a:schemeClr val="bg1"/>
                  </a:glow>
                </a:effectLst>
                <a:latin typeface="Oswald Bold"/>
                <a:ea typeface="Oswald Bold"/>
                <a:cs typeface="Oswald Bold"/>
                <a:sym typeface="Oswald Bold"/>
              </a:rPr>
              <a:t>YOUR ATTENTION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-4254153" y="6957517"/>
            <a:ext cx="13610072" cy="4083022"/>
          </a:xfrm>
          <a:custGeom>
            <a:avLst/>
            <a:gdLst/>
            <a:ahLst/>
            <a:cxnLst/>
            <a:rect l="l" t="t" r="r" b="b"/>
            <a:pathLst>
              <a:path w="13610072" h="4083022">
                <a:moveTo>
                  <a:pt x="13610072" y="0"/>
                </a:moveTo>
                <a:lnTo>
                  <a:pt x="0" y="0"/>
                </a:lnTo>
                <a:lnTo>
                  <a:pt x="0" y="4083022"/>
                </a:lnTo>
                <a:lnTo>
                  <a:pt x="13610072" y="4083022"/>
                </a:lnTo>
                <a:lnTo>
                  <a:pt x="1361007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905045" y="4050591"/>
            <a:ext cx="8477910" cy="4976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205"/>
              </a:lnSpc>
              <a:spcBef>
                <a:spcPct val="0"/>
              </a:spcBef>
            </a:pPr>
            <a:r>
              <a:rPr lang="en-US" sz="30583" b="1" spc="2997" dirty="0">
                <a:solidFill>
                  <a:srgbClr val="231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 Bold"/>
                <a:ea typeface="Oswald Bold"/>
                <a:cs typeface="Oswald Bold"/>
                <a:sym typeface="Oswald Bold"/>
              </a:rPr>
              <a:t>Q&amp;A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212618-BD53-4CB0-BA2A-DF53B0C25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896848"/>
            <a:chOff x="0" y="0"/>
            <a:chExt cx="4816593" cy="4995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499581"/>
            </a:xfrm>
            <a:custGeom>
              <a:avLst/>
              <a:gdLst/>
              <a:ahLst/>
              <a:cxnLst/>
              <a:rect l="l" t="t" r="r" b="b"/>
              <a:pathLst>
                <a:path w="4816592" h="499581">
                  <a:moveTo>
                    <a:pt x="0" y="0"/>
                  </a:moveTo>
                  <a:lnTo>
                    <a:pt x="4816592" y="0"/>
                  </a:lnTo>
                  <a:lnTo>
                    <a:pt x="4816592" y="499581"/>
                  </a:lnTo>
                  <a:lnTo>
                    <a:pt x="0" y="499581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518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0" y="425853"/>
            <a:ext cx="18288000" cy="896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32"/>
              </a:lnSpc>
            </a:pPr>
            <a:r>
              <a:rPr lang="en-US" sz="5530" b="1" spc="542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DATABASE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70506" y="6307190"/>
            <a:ext cx="10251606" cy="1251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2"/>
              </a:lnSpc>
            </a:pPr>
            <a:endParaRPr lang="en-US" sz="2386" spc="233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15166" lvl="1" indent="-257583" algn="l">
              <a:lnSpc>
                <a:spcPts val="3292"/>
              </a:lnSpc>
              <a:buFont typeface="Arial"/>
              <a:buChar char="•"/>
            </a:pPr>
            <a:endParaRPr lang="en-US" sz="2386" spc="233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292"/>
              </a:lnSpc>
            </a:pPr>
            <a:endParaRPr lang="en-US" sz="2386" spc="233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394CC7-C0BF-4490-8CC3-3F332F79CA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062" y="2245006"/>
            <a:ext cx="15001875" cy="66090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TextBox 22">
            <a:extLst>
              <a:ext uri="{FF2B5EF4-FFF2-40B4-BE49-F238E27FC236}">
                <a16:creationId xmlns:a16="http://schemas.microsoft.com/office/drawing/2014/main" id="{15210666-B23D-48B0-B36F-3E356AF2E40C}"/>
              </a:ext>
            </a:extLst>
          </p:cNvPr>
          <p:cNvSpPr txBox="1"/>
          <p:nvPr/>
        </p:nvSpPr>
        <p:spPr>
          <a:xfrm>
            <a:off x="4127355" y="8854079"/>
            <a:ext cx="10033285" cy="814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32"/>
              </a:lnSpc>
            </a:pPr>
            <a:r>
              <a:rPr lang="en-US" sz="2800" b="1" spc="542" dirty="0">
                <a:solidFill>
                  <a:sysClr val="windowText" lastClr="000000"/>
                </a:solidFill>
                <a:latin typeface="Oswald Bold"/>
                <a:ea typeface="Oswald Bold"/>
                <a:cs typeface="Oswald Bold"/>
                <a:sym typeface="Oswald Bold"/>
              </a:rPr>
              <a:t>Relational model for certificates information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12D935-D7CB-4E40-A086-8DA2A6E33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331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896848"/>
            <a:chOff x="0" y="0"/>
            <a:chExt cx="4816593" cy="4995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499581"/>
            </a:xfrm>
            <a:custGeom>
              <a:avLst/>
              <a:gdLst/>
              <a:ahLst/>
              <a:cxnLst/>
              <a:rect l="l" t="t" r="r" b="b"/>
              <a:pathLst>
                <a:path w="4816592" h="499581">
                  <a:moveTo>
                    <a:pt x="0" y="0"/>
                  </a:moveTo>
                  <a:lnTo>
                    <a:pt x="4816592" y="0"/>
                  </a:lnTo>
                  <a:lnTo>
                    <a:pt x="4816592" y="499581"/>
                  </a:lnTo>
                  <a:lnTo>
                    <a:pt x="0" y="499581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518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0" y="425853"/>
            <a:ext cx="18288000" cy="896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32"/>
              </a:lnSpc>
            </a:pPr>
            <a:r>
              <a:rPr lang="en-US" sz="5530" b="1" spc="542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DATABASE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70506" y="6307190"/>
            <a:ext cx="10251606" cy="1251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2"/>
              </a:lnSpc>
            </a:pPr>
            <a:endParaRPr lang="en-US" sz="2386" spc="233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15166" lvl="1" indent="-257583" algn="l">
              <a:lnSpc>
                <a:spcPts val="3292"/>
              </a:lnSpc>
              <a:buFont typeface="Arial"/>
              <a:buChar char="•"/>
            </a:pPr>
            <a:endParaRPr lang="en-US" sz="2386" spc="233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292"/>
              </a:lnSpc>
            </a:pPr>
            <a:endParaRPr lang="en-US" sz="2386" spc="233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F7624B-1C53-4360-9308-C2B76340CE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81" y="2379086"/>
            <a:ext cx="8193885" cy="55288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73C025-DEB3-42B2-AA6F-877E3E921E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540" y="2176120"/>
            <a:ext cx="6674881" cy="78316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TextBox 22">
            <a:extLst>
              <a:ext uri="{FF2B5EF4-FFF2-40B4-BE49-F238E27FC236}">
                <a16:creationId xmlns:a16="http://schemas.microsoft.com/office/drawing/2014/main" id="{15210666-B23D-48B0-B36F-3E356AF2E40C}"/>
              </a:ext>
            </a:extLst>
          </p:cNvPr>
          <p:cNvSpPr txBox="1"/>
          <p:nvPr/>
        </p:nvSpPr>
        <p:spPr>
          <a:xfrm>
            <a:off x="848537" y="8358314"/>
            <a:ext cx="4319120" cy="896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32"/>
              </a:lnSpc>
            </a:pPr>
            <a:r>
              <a:rPr lang="en-US" sz="5530" b="1" spc="542" dirty="0">
                <a:solidFill>
                  <a:sysClr val="windowText" lastClr="000000"/>
                </a:solidFill>
                <a:latin typeface="Oswald Bold"/>
                <a:ea typeface="Oswald Bold"/>
                <a:cs typeface="Oswald Bold"/>
                <a:sym typeface="Oswald Bold"/>
              </a:rPr>
              <a:t>DATABASE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018B44B-38D2-4E17-B538-1E2E667C7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0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520092" y="5928137"/>
            <a:ext cx="5328842" cy="4896015"/>
          </a:xfrm>
          <a:custGeom>
            <a:avLst/>
            <a:gdLst/>
            <a:ahLst/>
            <a:cxnLst/>
            <a:rect l="l" t="t" r="r" b="b"/>
            <a:pathLst>
              <a:path w="5328842" h="4896015">
                <a:moveTo>
                  <a:pt x="0" y="0"/>
                </a:moveTo>
                <a:lnTo>
                  <a:pt x="5328842" y="0"/>
                </a:lnTo>
                <a:lnTo>
                  <a:pt x="5328842" y="4896014"/>
                </a:lnTo>
                <a:lnTo>
                  <a:pt x="0" y="48960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87657" y="-369140"/>
            <a:ext cx="4163970" cy="6040178"/>
          </a:xfrm>
          <a:custGeom>
            <a:avLst/>
            <a:gdLst/>
            <a:ahLst/>
            <a:cxnLst/>
            <a:rect l="l" t="t" r="r" b="b"/>
            <a:pathLst>
              <a:path w="4163970" h="6040178">
                <a:moveTo>
                  <a:pt x="0" y="0"/>
                </a:moveTo>
                <a:lnTo>
                  <a:pt x="4163971" y="0"/>
                </a:lnTo>
                <a:lnTo>
                  <a:pt x="4163971" y="6040178"/>
                </a:lnTo>
                <a:lnTo>
                  <a:pt x="0" y="60401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520092" y="-578448"/>
            <a:ext cx="6886370" cy="5721948"/>
          </a:xfrm>
          <a:custGeom>
            <a:avLst/>
            <a:gdLst/>
            <a:ahLst/>
            <a:cxnLst/>
            <a:rect l="l" t="t" r="r" b="b"/>
            <a:pathLst>
              <a:path w="6886370" h="5721948">
                <a:moveTo>
                  <a:pt x="0" y="0"/>
                </a:moveTo>
                <a:lnTo>
                  <a:pt x="6886370" y="0"/>
                </a:lnTo>
                <a:lnTo>
                  <a:pt x="6886370" y="5721948"/>
                </a:lnTo>
                <a:lnTo>
                  <a:pt x="0" y="57219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69659" y="4948484"/>
            <a:ext cx="6771265" cy="5875667"/>
          </a:xfrm>
          <a:custGeom>
            <a:avLst/>
            <a:gdLst/>
            <a:ahLst/>
            <a:cxnLst/>
            <a:rect l="l" t="t" r="r" b="b"/>
            <a:pathLst>
              <a:path w="6771265" h="5875667">
                <a:moveTo>
                  <a:pt x="0" y="0"/>
                </a:moveTo>
                <a:lnTo>
                  <a:pt x="6771265" y="0"/>
                </a:lnTo>
                <a:lnTo>
                  <a:pt x="6771265" y="5875667"/>
                </a:lnTo>
                <a:lnTo>
                  <a:pt x="0" y="587566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50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6312996" y="7315114"/>
            <a:ext cx="946304" cy="1142408"/>
            <a:chOff x="0" y="0"/>
            <a:chExt cx="5760720" cy="6954520"/>
          </a:xfrm>
        </p:grpSpPr>
        <p:sp>
          <p:nvSpPr>
            <p:cNvPr id="9" name="Freeform 9"/>
            <p:cNvSpPr/>
            <p:nvPr/>
          </p:nvSpPr>
          <p:spPr>
            <a:xfrm>
              <a:off x="-7620" y="0"/>
              <a:ext cx="5773420" cy="6955790"/>
            </a:xfrm>
            <a:custGeom>
              <a:avLst/>
              <a:gdLst/>
              <a:ahLst/>
              <a:cxnLst/>
              <a:rect l="l" t="t" r="r" b="b"/>
              <a:pathLst>
                <a:path w="5773420" h="6955790">
                  <a:moveTo>
                    <a:pt x="3972560" y="210820"/>
                  </a:moveTo>
                  <a:cubicBezTo>
                    <a:pt x="3627120" y="71120"/>
                    <a:pt x="3262630" y="0"/>
                    <a:pt x="2887980" y="0"/>
                  </a:cubicBezTo>
                  <a:cubicBezTo>
                    <a:pt x="2513330" y="0"/>
                    <a:pt x="2148840" y="71120"/>
                    <a:pt x="1803400" y="210820"/>
                  </a:cubicBezTo>
                  <a:cubicBezTo>
                    <a:pt x="1446530" y="355600"/>
                    <a:pt x="1125220" y="568960"/>
                    <a:pt x="850900" y="843280"/>
                  </a:cubicBezTo>
                  <a:cubicBezTo>
                    <a:pt x="314960" y="1380490"/>
                    <a:pt x="15240" y="2094230"/>
                    <a:pt x="7620" y="2852420"/>
                  </a:cubicBezTo>
                  <a:cubicBezTo>
                    <a:pt x="0" y="3609340"/>
                    <a:pt x="284480" y="4328160"/>
                    <a:pt x="808990" y="4874260"/>
                  </a:cubicBezTo>
                  <a:lnTo>
                    <a:pt x="807720" y="4875530"/>
                  </a:lnTo>
                  <a:lnTo>
                    <a:pt x="2887980" y="6955790"/>
                  </a:lnTo>
                  <a:lnTo>
                    <a:pt x="4956810" y="4886960"/>
                  </a:lnTo>
                  <a:lnTo>
                    <a:pt x="4955540" y="4885690"/>
                  </a:lnTo>
                  <a:cubicBezTo>
                    <a:pt x="5485130" y="4339590"/>
                    <a:pt x="5773420" y="3620770"/>
                    <a:pt x="5768340" y="2860040"/>
                  </a:cubicBezTo>
                  <a:cubicBezTo>
                    <a:pt x="5763260" y="2098040"/>
                    <a:pt x="5463540" y="1383030"/>
                    <a:pt x="4925060" y="843280"/>
                  </a:cubicBezTo>
                  <a:cubicBezTo>
                    <a:pt x="4649470" y="568960"/>
                    <a:pt x="4329430" y="355600"/>
                    <a:pt x="3972560" y="210820"/>
                  </a:cubicBezTo>
                  <a:close/>
                </a:path>
              </a:pathLst>
            </a:custGeom>
            <a:solidFill>
              <a:srgbClr val="9E437B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47004" y="265068"/>
              <a:ext cx="5464172" cy="5215345"/>
            </a:xfrm>
            <a:custGeom>
              <a:avLst/>
              <a:gdLst/>
              <a:ahLst/>
              <a:cxnLst/>
              <a:rect l="l" t="t" r="r" b="b"/>
              <a:pathLst>
                <a:path w="5464172" h="5215345">
                  <a:moveTo>
                    <a:pt x="2732086" y="4172"/>
                  </a:moveTo>
                  <a:cubicBezTo>
                    <a:pt x="1799171" y="0"/>
                    <a:pt x="935332" y="495310"/>
                    <a:pt x="467666" y="1302549"/>
                  </a:cubicBezTo>
                  <a:cubicBezTo>
                    <a:pt x="0" y="2109789"/>
                    <a:pt x="0" y="3105555"/>
                    <a:pt x="467666" y="3912795"/>
                  </a:cubicBezTo>
                  <a:cubicBezTo>
                    <a:pt x="935332" y="4720034"/>
                    <a:pt x="1799171" y="5215344"/>
                    <a:pt x="2732086" y="5211172"/>
                  </a:cubicBezTo>
                  <a:cubicBezTo>
                    <a:pt x="3665001" y="5215344"/>
                    <a:pt x="4528840" y="4720034"/>
                    <a:pt x="4996506" y="3912795"/>
                  </a:cubicBezTo>
                  <a:cubicBezTo>
                    <a:pt x="5464172" y="3105555"/>
                    <a:pt x="5464172" y="2109789"/>
                    <a:pt x="4996506" y="1302549"/>
                  </a:cubicBezTo>
                  <a:cubicBezTo>
                    <a:pt x="4528840" y="495310"/>
                    <a:pt x="3665001" y="0"/>
                    <a:pt x="2732086" y="4172"/>
                  </a:cubicBezTo>
                  <a:close/>
                </a:path>
              </a:pathLst>
            </a:custGeom>
            <a:blipFill>
              <a:blip r:embed="rId14"/>
              <a:stretch>
                <a:fillRect l="223" t="-3934" r="223" b="-3934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2742821" y="1889988"/>
            <a:ext cx="13097022" cy="6241243"/>
            <a:chOff x="0" y="0"/>
            <a:chExt cx="2996363" cy="142788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996363" cy="1427884"/>
            </a:xfrm>
            <a:custGeom>
              <a:avLst/>
              <a:gdLst/>
              <a:ahLst/>
              <a:cxnLst/>
              <a:rect l="l" t="t" r="r" b="b"/>
              <a:pathLst>
                <a:path w="2996363" h="1427884">
                  <a:moveTo>
                    <a:pt x="30147" y="0"/>
                  </a:moveTo>
                  <a:lnTo>
                    <a:pt x="2966216" y="0"/>
                  </a:lnTo>
                  <a:cubicBezTo>
                    <a:pt x="2982866" y="0"/>
                    <a:pt x="2996363" y="13497"/>
                    <a:pt x="2996363" y="30147"/>
                  </a:cubicBezTo>
                  <a:lnTo>
                    <a:pt x="2996363" y="1397737"/>
                  </a:lnTo>
                  <a:cubicBezTo>
                    <a:pt x="2996363" y="1414387"/>
                    <a:pt x="2982866" y="1427884"/>
                    <a:pt x="2966216" y="1427884"/>
                  </a:cubicBezTo>
                  <a:lnTo>
                    <a:pt x="30147" y="1427884"/>
                  </a:lnTo>
                  <a:cubicBezTo>
                    <a:pt x="13497" y="1427884"/>
                    <a:pt x="0" y="1414387"/>
                    <a:pt x="0" y="1397737"/>
                  </a:cubicBezTo>
                  <a:lnTo>
                    <a:pt x="0" y="30147"/>
                  </a:lnTo>
                  <a:cubicBezTo>
                    <a:pt x="0" y="13497"/>
                    <a:pt x="13497" y="0"/>
                    <a:pt x="30147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th-TH" dirty="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2996363" cy="14469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3878476" y="8687096"/>
            <a:ext cx="946304" cy="1142408"/>
            <a:chOff x="0" y="0"/>
            <a:chExt cx="5760720" cy="6954520"/>
          </a:xfrm>
        </p:grpSpPr>
        <p:sp>
          <p:nvSpPr>
            <p:cNvPr id="15" name="Freeform 15"/>
            <p:cNvSpPr/>
            <p:nvPr/>
          </p:nvSpPr>
          <p:spPr>
            <a:xfrm>
              <a:off x="-7620" y="0"/>
              <a:ext cx="5773420" cy="6955790"/>
            </a:xfrm>
            <a:custGeom>
              <a:avLst/>
              <a:gdLst/>
              <a:ahLst/>
              <a:cxnLst/>
              <a:rect l="l" t="t" r="r" b="b"/>
              <a:pathLst>
                <a:path w="5773420" h="6955790">
                  <a:moveTo>
                    <a:pt x="3972560" y="210820"/>
                  </a:moveTo>
                  <a:cubicBezTo>
                    <a:pt x="3627120" y="71120"/>
                    <a:pt x="3262630" y="0"/>
                    <a:pt x="2887980" y="0"/>
                  </a:cubicBezTo>
                  <a:cubicBezTo>
                    <a:pt x="2513330" y="0"/>
                    <a:pt x="2148840" y="71120"/>
                    <a:pt x="1803400" y="210820"/>
                  </a:cubicBezTo>
                  <a:cubicBezTo>
                    <a:pt x="1446530" y="355600"/>
                    <a:pt x="1125220" y="568960"/>
                    <a:pt x="850900" y="843280"/>
                  </a:cubicBezTo>
                  <a:cubicBezTo>
                    <a:pt x="314960" y="1380490"/>
                    <a:pt x="15240" y="2094230"/>
                    <a:pt x="7620" y="2852420"/>
                  </a:cubicBezTo>
                  <a:cubicBezTo>
                    <a:pt x="0" y="3609340"/>
                    <a:pt x="284480" y="4328160"/>
                    <a:pt x="808990" y="4874260"/>
                  </a:cubicBezTo>
                  <a:lnTo>
                    <a:pt x="807720" y="4875530"/>
                  </a:lnTo>
                  <a:lnTo>
                    <a:pt x="2887980" y="6955790"/>
                  </a:lnTo>
                  <a:lnTo>
                    <a:pt x="4956810" y="4886960"/>
                  </a:lnTo>
                  <a:lnTo>
                    <a:pt x="4955540" y="4885690"/>
                  </a:lnTo>
                  <a:cubicBezTo>
                    <a:pt x="5485130" y="4339590"/>
                    <a:pt x="5773420" y="3620770"/>
                    <a:pt x="5768340" y="2860040"/>
                  </a:cubicBezTo>
                  <a:cubicBezTo>
                    <a:pt x="5763260" y="2098040"/>
                    <a:pt x="5463540" y="1383030"/>
                    <a:pt x="4925060" y="843280"/>
                  </a:cubicBezTo>
                  <a:cubicBezTo>
                    <a:pt x="4649470" y="568960"/>
                    <a:pt x="4329430" y="355600"/>
                    <a:pt x="3972560" y="210820"/>
                  </a:cubicBezTo>
                  <a:close/>
                </a:path>
              </a:pathLst>
            </a:custGeom>
            <a:solidFill>
              <a:srgbClr val="9E437B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147004" y="265068"/>
              <a:ext cx="5464172" cy="5215345"/>
            </a:xfrm>
            <a:custGeom>
              <a:avLst/>
              <a:gdLst/>
              <a:ahLst/>
              <a:cxnLst/>
              <a:rect l="l" t="t" r="r" b="b"/>
              <a:pathLst>
                <a:path w="5464172" h="5215345">
                  <a:moveTo>
                    <a:pt x="2732086" y="4172"/>
                  </a:moveTo>
                  <a:cubicBezTo>
                    <a:pt x="1799171" y="0"/>
                    <a:pt x="935332" y="495310"/>
                    <a:pt x="467666" y="1302549"/>
                  </a:cubicBezTo>
                  <a:cubicBezTo>
                    <a:pt x="0" y="2109789"/>
                    <a:pt x="0" y="3105555"/>
                    <a:pt x="467666" y="3912795"/>
                  </a:cubicBezTo>
                  <a:cubicBezTo>
                    <a:pt x="935332" y="4720034"/>
                    <a:pt x="1799171" y="5215344"/>
                    <a:pt x="2732086" y="5211172"/>
                  </a:cubicBezTo>
                  <a:cubicBezTo>
                    <a:pt x="3665001" y="5215344"/>
                    <a:pt x="4528840" y="4720034"/>
                    <a:pt x="4996506" y="3912795"/>
                  </a:cubicBezTo>
                  <a:cubicBezTo>
                    <a:pt x="5464172" y="3105555"/>
                    <a:pt x="5464172" y="2109789"/>
                    <a:pt x="4996506" y="1302549"/>
                  </a:cubicBezTo>
                  <a:cubicBezTo>
                    <a:pt x="4528840" y="495310"/>
                    <a:pt x="3665001" y="0"/>
                    <a:pt x="2732086" y="4172"/>
                  </a:cubicBezTo>
                  <a:close/>
                </a:path>
              </a:pathLst>
            </a:custGeom>
            <a:blipFill>
              <a:blip r:embed="rId14"/>
              <a:stretch>
                <a:fillRect l="223" t="-3934" r="223" b="-3934"/>
              </a:stretch>
            </a:blip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028700" y="7315114"/>
            <a:ext cx="946304" cy="1142408"/>
            <a:chOff x="0" y="0"/>
            <a:chExt cx="5760720" cy="6954520"/>
          </a:xfrm>
        </p:grpSpPr>
        <p:sp>
          <p:nvSpPr>
            <p:cNvPr id="18" name="Freeform 18"/>
            <p:cNvSpPr/>
            <p:nvPr/>
          </p:nvSpPr>
          <p:spPr>
            <a:xfrm>
              <a:off x="-7620" y="0"/>
              <a:ext cx="5773420" cy="6955790"/>
            </a:xfrm>
            <a:custGeom>
              <a:avLst/>
              <a:gdLst/>
              <a:ahLst/>
              <a:cxnLst/>
              <a:rect l="l" t="t" r="r" b="b"/>
              <a:pathLst>
                <a:path w="5773420" h="6955790">
                  <a:moveTo>
                    <a:pt x="3972560" y="210820"/>
                  </a:moveTo>
                  <a:cubicBezTo>
                    <a:pt x="3627120" y="71120"/>
                    <a:pt x="3262630" y="0"/>
                    <a:pt x="2887980" y="0"/>
                  </a:cubicBezTo>
                  <a:cubicBezTo>
                    <a:pt x="2513330" y="0"/>
                    <a:pt x="2148840" y="71120"/>
                    <a:pt x="1803400" y="210820"/>
                  </a:cubicBezTo>
                  <a:cubicBezTo>
                    <a:pt x="1446530" y="355600"/>
                    <a:pt x="1125220" y="568960"/>
                    <a:pt x="850900" y="843280"/>
                  </a:cubicBezTo>
                  <a:cubicBezTo>
                    <a:pt x="314960" y="1380490"/>
                    <a:pt x="15240" y="2094230"/>
                    <a:pt x="7620" y="2852420"/>
                  </a:cubicBezTo>
                  <a:cubicBezTo>
                    <a:pt x="0" y="3609340"/>
                    <a:pt x="284480" y="4328160"/>
                    <a:pt x="808990" y="4874260"/>
                  </a:cubicBezTo>
                  <a:lnTo>
                    <a:pt x="807720" y="4875530"/>
                  </a:lnTo>
                  <a:lnTo>
                    <a:pt x="2887980" y="6955790"/>
                  </a:lnTo>
                  <a:lnTo>
                    <a:pt x="4956810" y="4886960"/>
                  </a:lnTo>
                  <a:lnTo>
                    <a:pt x="4955540" y="4885690"/>
                  </a:lnTo>
                  <a:cubicBezTo>
                    <a:pt x="5485130" y="4339590"/>
                    <a:pt x="5773420" y="3620770"/>
                    <a:pt x="5768340" y="2860040"/>
                  </a:cubicBezTo>
                  <a:cubicBezTo>
                    <a:pt x="5763260" y="2098040"/>
                    <a:pt x="5463540" y="1383030"/>
                    <a:pt x="4925060" y="843280"/>
                  </a:cubicBezTo>
                  <a:cubicBezTo>
                    <a:pt x="4649470" y="568960"/>
                    <a:pt x="4329430" y="355600"/>
                    <a:pt x="3972560" y="210820"/>
                  </a:cubicBezTo>
                  <a:close/>
                </a:path>
              </a:pathLst>
            </a:custGeom>
            <a:solidFill>
              <a:srgbClr val="9E437B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147004" y="265068"/>
              <a:ext cx="5464172" cy="5215345"/>
            </a:xfrm>
            <a:custGeom>
              <a:avLst/>
              <a:gdLst/>
              <a:ahLst/>
              <a:cxnLst/>
              <a:rect l="l" t="t" r="r" b="b"/>
              <a:pathLst>
                <a:path w="5464172" h="5215345">
                  <a:moveTo>
                    <a:pt x="2732086" y="4172"/>
                  </a:moveTo>
                  <a:cubicBezTo>
                    <a:pt x="1799171" y="0"/>
                    <a:pt x="935332" y="495310"/>
                    <a:pt x="467666" y="1302549"/>
                  </a:cubicBezTo>
                  <a:cubicBezTo>
                    <a:pt x="0" y="2109789"/>
                    <a:pt x="0" y="3105555"/>
                    <a:pt x="467666" y="3912795"/>
                  </a:cubicBezTo>
                  <a:cubicBezTo>
                    <a:pt x="935332" y="4720034"/>
                    <a:pt x="1799171" y="5215344"/>
                    <a:pt x="2732086" y="5211172"/>
                  </a:cubicBezTo>
                  <a:cubicBezTo>
                    <a:pt x="3665001" y="5215344"/>
                    <a:pt x="4528840" y="4720034"/>
                    <a:pt x="4996506" y="3912795"/>
                  </a:cubicBezTo>
                  <a:cubicBezTo>
                    <a:pt x="5464172" y="3105555"/>
                    <a:pt x="5464172" y="2109789"/>
                    <a:pt x="4996506" y="1302549"/>
                  </a:cubicBezTo>
                  <a:cubicBezTo>
                    <a:pt x="4528840" y="495310"/>
                    <a:pt x="3665001" y="0"/>
                    <a:pt x="2732086" y="4172"/>
                  </a:cubicBezTo>
                  <a:close/>
                </a:path>
              </a:pathLst>
            </a:custGeom>
            <a:blipFill>
              <a:blip r:embed="rId14"/>
              <a:stretch>
                <a:fillRect l="223" t="-3934" r="223" b="-3934"/>
              </a:stretch>
            </a:blip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5839844" y="2312526"/>
            <a:ext cx="946304" cy="1142408"/>
            <a:chOff x="0" y="0"/>
            <a:chExt cx="5760720" cy="6954520"/>
          </a:xfrm>
        </p:grpSpPr>
        <p:sp>
          <p:nvSpPr>
            <p:cNvPr id="21" name="Freeform 21"/>
            <p:cNvSpPr/>
            <p:nvPr/>
          </p:nvSpPr>
          <p:spPr>
            <a:xfrm>
              <a:off x="-7620" y="0"/>
              <a:ext cx="5773420" cy="6955790"/>
            </a:xfrm>
            <a:custGeom>
              <a:avLst/>
              <a:gdLst/>
              <a:ahLst/>
              <a:cxnLst/>
              <a:rect l="l" t="t" r="r" b="b"/>
              <a:pathLst>
                <a:path w="5773420" h="6955790">
                  <a:moveTo>
                    <a:pt x="3972560" y="210820"/>
                  </a:moveTo>
                  <a:cubicBezTo>
                    <a:pt x="3627120" y="71120"/>
                    <a:pt x="3262630" y="0"/>
                    <a:pt x="2887980" y="0"/>
                  </a:cubicBezTo>
                  <a:cubicBezTo>
                    <a:pt x="2513330" y="0"/>
                    <a:pt x="2148840" y="71120"/>
                    <a:pt x="1803400" y="210820"/>
                  </a:cubicBezTo>
                  <a:cubicBezTo>
                    <a:pt x="1446530" y="355600"/>
                    <a:pt x="1125220" y="568960"/>
                    <a:pt x="850900" y="843280"/>
                  </a:cubicBezTo>
                  <a:cubicBezTo>
                    <a:pt x="314960" y="1380490"/>
                    <a:pt x="15240" y="2094230"/>
                    <a:pt x="7620" y="2852420"/>
                  </a:cubicBezTo>
                  <a:cubicBezTo>
                    <a:pt x="0" y="3609340"/>
                    <a:pt x="284480" y="4328160"/>
                    <a:pt x="808990" y="4874260"/>
                  </a:cubicBezTo>
                  <a:lnTo>
                    <a:pt x="807720" y="4875530"/>
                  </a:lnTo>
                  <a:lnTo>
                    <a:pt x="2887980" y="6955790"/>
                  </a:lnTo>
                  <a:lnTo>
                    <a:pt x="4956810" y="4886960"/>
                  </a:lnTo>
                  <a:lnTo>
                    <a:pt x="4955540" y="4885690"/>
                  </a:lnTo>
                  <a:cubicBezTo>
                    <a:pt x="5485130" y="4339590"/>
                    <a:pt x="5773420" y="3620770"/>
                    <a:pt x="5768340" y="2860040"/>
                  </a:cubicBezTo>
                  <a:cubicBezTo>
                    <a:pt x="5763260" y="2098040"/>
                    <a:pt x="5463540" y="1383030"/>
                    <a:pt x="4925060" y="843280"/>
                  </a:cubicBezTo>
                  <a:cubicBezTo>
                    <a:pt x="4649470" y="568960"/>
                    <a:pt x="4329430" y="355600"/>
                    <a:pt x="3972560" y="210820"/>
                  </a:cubicBezTo>
                  <a:close/>
                </a:path>
              </a:pathLst>
            </a:custGeom>
            <a:solidFill>
              <a:srgbClr val="9E437B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147004" y="265068"/>
              <a:ext cx="5464172" cy="5215345"/>
            </a:xfrm>
            <a:custGeom>
              <a:avLst/>
              <a:gdLst/>
              <a:ahLst/>
              <a:cxnLst/>
              <a:rect l="l" t="t" r="r" b="b"/>
              <a:pathLst>
                <a:path w="5464172" h="5215345">
                  <a:moveTo>
                    <a:pt x="2732086" y="4172"/>
                  </a:moveTo>
                  <a:cubicBezTo>
                    <a:pt x="1799171" y="0"/>
                    <a:pt x="935332" y="495310"/>
                    <a:pt x="467666" y="1302549"/>
                  </a:cubicBezTo>
                  <a:cubicBezTo>
                    <a:pt x="0" y="2109789"/>
                    <a:pt x="0" y="3105555"/>
                    <a:pt x="467666" y="3912795"/>
                  </a:cubicBezTo>
                  <a:cubicBezTo>
                    <a:pt x="935332" y="4720034"/>
                    <a:pt x="1799171" y="5215344"/>
                    <a:pt x="2732086" y="5211172"/>
                  </a:cubicBezTo>
                  <a:cubicBezTo>
                    <a:pt x="3665001" y="5215344"/>
                    <a:pt x="4528840" y="4720034"/>
                    <a:pt x="4996506" y="3912795"/>
                  </a:cubicBezTo>
                  <a:cubicBezTo>
                    <a:pt x="5464172" y="3105555"/>
                    <a:pt x="5464172" y="2109789"/>
                    <a:pt x="4996506" y="1302549"/>
                  </a:cubicBezTo>
                  <a:cubicBezTo>
                    <a:pt x="4528840" y="495310"/>
                    <a:pt x="3665001" y="0"/>
                    <a:pt x="2732086" y="4172"/>
                  </a:cubicBezTo>
                  <a:close/>
                </a:path>
              </a:pathLst>
            </a:custGeom>
            <a:blipFill>
              <a:blip r:embed="rId14"/>
              <a:stretch>
                <a:fillRect l="223" t="-3934" r="223" b="-3934"/>
              </a:stretch>
            </a:blip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4893539" y="474306"/>
            <a:ext cx="946304" cy="1142408"/>
            <a:chOff x="0" y="0"/>
            <a:chExt cx="5760720" cy="6954520"/>
          </a:xfrm>
        </p:grpSpPr>
        <p:sp>
          <p:nvSpPr>
            <p:cNvPr id="24" name="Freeform 24"/>
            <p:cNvSpPr/>
            <p:nvPr/>
          </p:nvSpPr>
          <p:spPr>
            <a:xfrm>
              <a:off x="-7620" y="0"/>
              <a:ext cx="5773420" cy="6955790"/>
            </a:xfrm>
            <a:custGeom>
              <a:avLst/>
              <a:gdLst/>
              <a:ahLst/>
              <a:cxnLst/>
              <a:rect l="l" t="t" r="r" b="b"/>
              <a:pathLst>
                <a:path w="5773420" h="6955790">
                  <a:moveTo>
                    <a:pt x="3972560" y="210820"/>
                  </a:moveTo>
                  <a:cubicBezTo>
                    <a:pt x="3627120" y="71120"/>
                    <a:pt x="3262630" y="0"/>
                    <a:pt x="2887980" y="0"/>
                  </a:cubicBezTo>
                  <a:cubicBezTo>
                    <a:pt x="2513330" y="0"/>
                    <a:pt x="2148840" y="71120"/>
                    <a:pt x="1803400" y="210820"/>
                  </a:cubicBezTo>
                  <a:cubicBezTo>
                    <a:pt x="1446530" y="355600"/>
                    <a:pt x="1125220" y="568960"/>
                    <a:pt x="850900" y="843280"/>
                  </a:cubicBezTo>
                  <a:cubicBezTo>
                    <a:pt x="314960" y="1380490"/>
                    <a:pt x="15240" y="2094230"/>
                    <a:pt x="7620" y="2852420"/>
                  </a:cubicBezTo>
                  <a:cubicBezTo>
                    <a:pt x="0" y="3609340"/>
                    <a:pt x="284480" y="4328160"/>
                    <a:pt x="808990" y="4874260"/>
                  </a:cubicBezTo>
                  <a:lnTo>
                    <a:pt x="807720" y="4875530"/>
                  </a:lnTo>
                  <a:lnTo>
                    <a:pt x="2887980" y="6955790"/>
                  </a:lnTo>
                  <a:lnTo>
                    <a:pt x="4956810" y="4886960"/>
                  </a:lnTo>
                  <a:lnTo>
                    <a:pt x="4955540" y="4885690"/>
                  </a:lnTo>
                  <a:cubicBezTo>
                    <a:pt x="5485130" y="4339590"/>
                    <a:pt x="5773420" y="3620770"/>
                    <a:pt x="5768340" y="2860040"/>
                  </a:cubicBezTo>
                  <a:cubicBezTo>
                    <a:pt x="5763260" y="2098040"/>
                    <a:pt x="5463540" y="1383030"/>
                    <a:pt x="4925060" y="843280"/>
                  </a:cubicBezTo>
                  <a:cubicBezTo>
                    <a:pt x="4649470" y="568960"/>
                    <a:pt x="4329430" y="355600"/>
                    <a:pt x="3972560" y="210820"/>
                  </a:cubicBezTo>
                  <a:close/>
                </a:path>
              </a:pathLst>
            </a:custGeom>
            <a:solidFill>
              <a:srgbClr val="9E437B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47004" y="265068"/>
              <a:ext cx="5464172" cy="5215345"/>
            </a:xfrm>
            <a:custGeom>
              <a:avLst/>
              <a:gdLst/>
              <a:ahLst/>
              <a:cxnLst/>
              <a:rect l="l" t="t" r="r" b="b"/>
              <a:pathLst>
                <a:path w="5464172" h="5215345">
                  <a:moveTo>
                    <a:pt x="2732086" y="4172"/>
                  </a:moveTo>
                  <a:cubicBezTo>
                    <a:pt x="1799171" y="0"/>
                    <a:pt x="935332" y="495310"/>
                    <a:pt x="467666" y="1302549"/>
                  </a:cubicBezTo>
                  <a:cubicBezTo>
                    <a:pt x="0" y="2109789"/>
                    <a:pt x="0" y="3105555"/>
                    <a:pt x="467666" y="3912795"/>
                  </a:cubicBezTo>
                  <a:cubicBezTo>
                    <a:pt x="935332" y="4720034"/>
                    <a:pt x="1799171" y="5215344"/>
                    <a:pt x="2732086" y="5211172"/>
                  </a:cubicBezTo>
                  <a:cubicBezTo>
                    <a:pt x="3665001" y="5215344"/>
                    <a:pt x="4528840" y="4720034"/>
                    <a:pt x="4996506" y="3912795"/>
                  </a:cubicBezTo>
                  <a:cubicBezTo>
                    <a:pt x="5464172" y="3105555"/>
                    <a:pt x="5464172" y="2109789"/>
                    <a:pt x="4996506" y="1302549"/>
                  </a:cubicBezTo>
                  <a:cubicBezTo>
                    <a:pt x="4528840" y="495310"/>
                    <a:pt x="3665001" y="0"/>
                    <a:pt x="2732086" y="4172"/>
                  </a:cubicBezTo>
                  <a:close/>
                </a:path>
              </a:pathLst>
            </a:custGeom>
            <a:blipFill>
              <a:blip r:embed="rId14"/>
              <a:stretch>
                <a:fillRect l="223" t="-3934" r="223" b="-3934"/>
              </a:stretch>
            </a:blip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555548" y="3454934"/>
            <a:ext cx="946304" cy="1142408"/>
            <a:chOff x="0" y="0"/>
            <a:chExt cx="5760720" cy="6954520"/>
          </a:xfrm>
        </p:grpSpPr>
        <p:sp>
          <p:nvSpPr>
            <p:cNvPr id="27" name="Freeform 27"/>
            <p:cNvSpPr/>
            <p:nvPr/>
          </p:nvSpPr>
          <p:spPr>
            <a:xfrm>
              <a:off x="-7620" y="0"/>
              <a:ext cx="5773420" cy="6955790"/>
            </a:xfrm>
            <a:custGeom>
              <a:avLst/>
              <a:gdLst/>
              <a:ahLst/>
              <a:cxnLst/>
              <a:rect l="l" t="t" r="r" b="b"/>
              <a:pathLst>
                <a:path w="5773420" h="6955790">
                  <a:moveTo>
                    <a:pt x="3972560" y="210820"/>
                  </a:moveTo>
                  <a:cubicBezTo>
                    <a:pt x="3627120" y="71120"/>
                    <a:pt x="3262630" y="0"/>
                    <a:pt x="2887980" y="0"/>
                  </a:cubicBezTo>
                  <a:cubicBezTo>
                    <a:pt x="2513330" y="0"/>
                    <a:pt x="2148840" y="71120"/>
                    <a:pt x="1803400" y="210820"/>
                  </a:cubicBezTo>
                  <a:cubicBezTo>
                    <a:pt x="1446530" y="355600"/>
                    <a:pt x="1125220" y="568960"/>
                    <a:pt x="850900" y="843280"/>
                  </a:cubicBezTo>
                  <a:cubicBezTo>
                    <a:pt x="314960" y="1380490"/>
                    <a:pt x="15240" y="2094230"/>
                    <a:pt x="7620" y="2852420"/>
                  </a:cubicBezTo>
                  <a:cubicBezTo>
                    <a:pt x="0" y="3609340"/>
                    <a:pt x="284480" y="4328160"/>
                    <a:pt x="808990" y="4874260"/>
                  </a:cubicBezTo>
                  <a:lnTo>
                    <a:pt x="807720" y="4875530"/>
                  </a:lnTo>
                  <a:lnTo>
                    <a:pt x="2887980" y="6955790"/>
                  </a:lnTo>
                  <a:lnTo>
                    <a:pt x="4956810" y="4886960"/>
                  </a:lnTo>
                  <a:lnTo>
                    <a:pt x="4955540" y="4885690"/>
                  </a:lnTo>
                  <a:cubicBezTo>
                    <a:pt x="5485130" y="4339590"/>
                    <a:pt x="5773420" y="3620770"/>
                    <a:pt x="5768340" y="2860040"/>
                  </a:cubicBezTo>
                  <a:cubicBezTo>
                    <a:pt x="5763260" y="2098040"/>
                    <a:pt x="5463540" y="1383030"/>
                    <a:pt x="4925060" y="843280"/>
                  </a:cubicBezTo>
                  <a:cubicBezTo>
                    <a:pt x="4649470" y="568960"/>
                    <a:pt x="4329430" y="355600"/>
                    <a:pt x="3972560" y="210820"/>
                  </a:cubicBezTo>
                  <a:close/>
                </a:path>
              </a:pathLst>
            </a:custGeom>
            <a:solidFill>
              <a:srgbClr val="9E437B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147004" y="265068"/>
              <a:ext cx="5464172" cy="5215345"/>
            </a:xfrm>
            <a:custGeom>
              <a:avLst/>
              <a:gdLst/>
              <a:ahLst/>
              <a:cxnLst/>
              <a:rect l="l" t="t" r="r" b="b"/>
              <a:pathLst>
                <a:path w="5464172" h="5215345">
                  <a:moveTo>
                    <a:pt x="2732086" y="4172"/>
                  </a:moveTo>
                  <a:cubicBezTo>
                    <a:pt x="1799171" y="0"/>
                    <a:pt x="935332" y="495310"/>
                    <a:pt x="467666" y="1302549"/>
                  </a:cubicBezTo>
                  <a:cubicBezTo>
                    <a:pt x="0" y="2109789"/>
                    <a:pt x="0" y="3105555"/>
                    <a:pt x="467666" y="3912795"/>
                  </a:cubicBezTo>
                  <a:cubicBezTo>
                    <a:pt x="935332" y="4720034"/>
                    <a:pt x="1799171" y="5215344"/>
                    <a:pt x="2732086" y="5211172"/>
                  </a:cubicBezTo>
                  <a:cubicBezTo>
                    <a:pt x="3665001" y="5215344"/>
                    <a:pt x="4528840" y="4720034"/>
                    <a:pt x="4996506" y="3912795"/>
                  </a:cubicBezTo>
                  <a:cubicBezTo>
                    <a:pt x="5464172" y="3105555"/>
                    <a:pt x="5464172" y="2109789"/>
                    <a:pt x="4996506" y="1302549"/>
                  </a:cubicBezTo>
                  <a:cubicBezTo>
                    <a:pt x="4528840" y="495310"/>
                    <a:pt x="3665001" y="0"/>
                    <a:pt x="2732086" y="4172"/>
                  </a:cubicBezTo>
                  <a:close/>
                </a:path>
              </a:pathLst>
            </a:custGeom>
            <a:blipFill>
              <a:blip r:embed="rId14"/>
              <a:stretch>
                <a:fillRect l="223" t="-3934" r="223" b="-3934"/>
              </a:stretch>
            </a:blipFill>
          </p:spPr>
        </p:sp>
      </p:grp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2742821" y="792053"/>
            <a:ext cx="946304" cy="1142408"/>
            <a:chOff x="0" y="0"/>
            <a:chExt cx="5760720" cy="6954520"/>
          </a:xfrm>
        </p:grpSpPr>
        <p:sp>
          <p:nvSpPr>
            <p:cNvPr id="30" name="Freeform 30"/>
            <p:cNvSpPr/>
            <p:nvPr/>
          </p:nvSpPr>
          <p:spPr>
            <a:xfrm>
              <a:off x="-7620" y="0"/>
              <a:ext cx="5773420" cy="6955790"/>
            </a:xfrm>
            <a:custGeom>
              <a:avLst/>
              <a:gdLst/>
              <a:ahLst/>
              <a:cxnLst/>
              <a:rect l="l" t="t" r="r" b="b"/>
              <a:pathLst>
                <a:path w="5773420" h="6955790">
                  <a:moveTo>
                    <a:pt x="3972560" y="210820"/>
                  </a:moveTo>
                  <a:cubicBezTo>
                    <a:pt x="3627120" y="71120"/>
                    <a:pt x="3262630" y="0"/>
                    <a:pt x="2887980" y="0"/>
                  </a:cubicBezTo>
                  <a:cubicBezTo>
                    <a:pt x="2513330" y="0"/>
                    <a:pt x="2148840" y="71120"/>
                    <a:pt x="1803400" y="210820"/>
                  </a:cubicBezTo>
                  <a:cubicBezTo>
                    <a:pt x="1446530" y="355600"/>
                    <a:pt x="1125220" y="568960"/>
                    <a:pt x="850900" y="843280"/>
                  </a:cubicBezTo>
                  <a:cubicBezTo>
                    <a:pt x="314960" y="1380490"/>
                    <a:pt x="15240" y="2094230"/>
                    <a:pt x="7620" y="2852420"/>
                  </a:cubicBezTo>
                  <a:cubicBezTo>
                    <a:pt x="0" y="3609340"/>
                    <a:pt x="284480" y="4328160"/>
                    <a:pt x="808990" y="4874260"/>
                  </a:cubicBezTo>
                  <a:lnTo>
                    <a:pt x="807720" y="4875530"/>
                  </a:lnTo>
                  <a:lnTo>
                    <a:pt x="2887980" y="6955790"/>
                  </a:lnTo>
                  <a:lnTo>
                    <a:pt x="4956810" y="4886960"/>
                  </a:lnTo>
                  <a:lnTo>
                    <a:pt x="4955540" y="4885690"/>
                  </a:lnTo>
                  <a:cubicBezTo>
                    <a:pt x="5485130" y="4339590"/>
                    <a:pt x="5773420" y="3620770"/>
                    <a:pt x="5768340" y="2860040"/>
                  </a:cubicBezTo>
                  <a:cubicBezTo>
                    <a:pt x="5763260" y="2098040"/>
                    <a:pt x="5463540" y="1383030"/>
                    <a:pt x="4925060" y="843280"/>
                  </a:cubicBezTo>
                  <a:cubicBezTo>
                    <a:pt x="4649470" y="568960"/>
                    <a:pt x="4329430" y="355600"/>
                    <a:pt x="3972560" y="210820"/>
                  </a:cubicBezTo>
                  <a:close/>
                </a:path>
              </a:pathLst>
            </a:custGeom>
            <a:solidFill>
              <a:srgbClr val="9E437B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147004" y="265068"/>
              <a:ext cx="5464172" cy="5215345"/>
            </a:xfrm>
            <a:custGeom>
              <a:avLst/>
              <a:gdLst/>
              <a:ahLst/>
              <a:cxnLst/>
              <a:rect l="l" t="t" r="r" b="b"/>
              <a:pathLst>
                <a:path w="5464172" h="5215345">
                  <a:moveTo>
                    <a:pt x="2732086" y="4172"/>
                  </a:moveTo>
                  <a:cubicBezTo>
                    <a:pt x="1799171" y="0"/>
                    <a:pt x="935332" y="495310"/>
                    <a:pt x="467666" y="1302549"/>
                  </a:cubicBezTo>
                  <a:cubicBezTo>
                    <a:pt x="0" y="2109789"/>
                    <a:pt x="0" y="3105555"/>
                    <a:pt x="467666" y="3912795"/>
                  </a:cubicBezTo>
                  <a:cubicBezTo>
                    <a:pt x="935332" y="4720034"/>
                    <a:pt x="1799171" y="5215344"/>
                    <a:pt x="2732086" y="5211172"/>
                  </a:cubicBezTo>
                  <a:cubicBezTo>
                    <a:pt x="3665001" y="5215344"/>
                    <a:pt x="4528840" y="4720034"/>
                    <a:pt x="4996506" y="3912795"/>
                  </a:cubicBezTo>
                  <a:cubicBezTo>
                    <a:pt x="5464172" y="3105555"/>
                    <a:pt x="5464172" y="2109789"/>
                    <a:pt x="4996506" y="1302549"/>
                  </a:cubicBezTo>
                  <a:cubicBezTo>
                    <a:pt x="4528840" y="495310"/>
                    <a:pt x="3665001" y="0"/>
                    <a:pt x="2732086" y="4172"/>
                  </a:cubicBezTo>
                  <a:close/>
                </a:path>
              </a:pathLst>
            </a:custGeom>
            <a:blipFill>
              <a:blip r:embed="rId14"/>
              <a:stretch>
                <a:fillRect l="223" t="-3934" r="223" b="-3934"/>
              </a:stretch>
            </a:blip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13175422" y="7886318"/>
            <a:ext cx="946304" cy="1142408"/>
            <a:chOff x="0" y="0"/>
            <a:chExt cx="5760720" cy="6954520"/>
          </a:xfrm>
        </p:grpSpPr>
        <p:sp>
          <p:nvSpPr>
            <p:cNvPr id="33" name="Freeform 33"/>
            <p:cNvSpPr/>
            <p:nvPr/>
          </p:nvSpPr>
          <p:spPr>
            <a:xfrm>
              <a:off x="-7620" y="0"/>
              <a:ext cx="5773420" cy="6955790"/>
            </a:xfrm>
            <a:custGeom>
              <a:avLst/>
              <a:gdLst/>
              <a:ahLst/>
              <a:cxnLst/>
              <a:rect l="l" t="t" r="r" b="b"/>
              <a:pathLst>
                <a:path w="5773420" h="6955790">
                  <a:moveTo>
                    <a:pt x="3972560" y="210820"/>
                  </a:moveTo>
                  <a:cubicBezTo>
                    <a:pt x="3627120" y="71120"/>
                    <a:pt x="3262630" y="0"/>
                    <a:pt x="2887980" y="0"/>
                  </a:cubicBezTo>
                  <a:cubicBezTo>
                    <a:pt x="2513330" y="0"/>
                    <a:pt x="2148840" y="71120"/>
                    <a:pt x="1803400" y="210820"/>
                  </a:cubicBezTo>
                  <a:cubicBezTo>
                    <a:pt x="1446530" y="355600"/>
                    <a:pt x="1125220" y="568960"/>
                    <a:pt x="850900" y="843280"/>
                  </a:cubicBezTo>
                  <a:cubicBezTo>
                    <a:pt x="314960" y="1380490"/>
                    <a:pt x="15240" y="2094230"/>
                    <a:pt x="7620" y="2852420"/>
                  </a:cubicBezTo>
                  <a:cubicBezTo>
                    <a:pt x="0" y="3609340"/>
                    <a:pt x="284480" y="4328160"/>
                    <a:pt x="808990" y="4874260"/>
                  </a:cubicBezTo>
                  <a:lnTo>
                    <a:pt x="807720" y="4875530"/>
                  </a:lnTo>
                  <a:lnTo>
                    <a:pt x="2887980" y="6955790"/>
                  </a:lnTo>
                  <a:lnTo>
                    <a:pt x="4956810" y="4886960"/>
                  </a:lnTo>
                  <a:lnTo>
                    <a:pt x="4955540" y="4885690"/>
                  </a:lnTo>
                  <a:cubicBezTo>
                    <a:pt x="5485130" y="4339590"/>
                    <a:pt x="5773420" y="3620770"/>
                    <a:pt x="5768340" y="2860040"/>
                  </a:cubicBezTo>
                  <a:cubicBezTo>
                    <a:pt x="5763260" y="2098040"/>
                    <a:pt x="5463540" y="1383030"/>
                    <a:pt x="4925060" y="843280"/>
                  </a:cubicBezTo>
                  <a:cubicBezTo>
                    <a:pt x="4649470" y="568960"/>
                    <a:pt x="4329430" y="355600"/>
                    <a:pt x="3972560" y="210820"/>
                  </a:cubicBezTo>
                  <a:close/>
                </a:path>
              </a:pathLst>
            </a:custGeom>
            <a:solidFill>
              <a:srgbClr val="9E437B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147004" y="265068"/>
              <a:ext cx="5464172" cy="5215345"/>
            </a:xfrm>
            <a:custGeom>
              <a:avLst/>
              <a:gdLst/>
              <a:ahLst/>
              <a:cxnLst/>
              <a:rect l="l" t="t" r="r" b="b"/>
              <a:pathLst>
                <a:path w="5464172" h="5215345">
                  <a:moveTo>
                    <a:pt x="2732086" y="4172"/>
                  </a:moveTo>
                  <a:cubicBezTo>
                    <a:pt x="1799171" y="0"/>
                    <a:pt x="935332" y="495310"/>
                    <a:pt x="467666" y="1302549"/>
                  </a:cubicBezTo>
                  <a:cubicBezTo>
                    <a:pt x="0" y="2109789"/>
                    <a:pt x="0" y="3105555"/>
                    <a:pt x="467666" y="3912795"/>
                  </a:cubicBezTo>
                  <a:cubicBezTo>
                    <a:pt x="935332" y="4720034"/>
                    <a:pt x="1799171" y="5215344"/>
                    <a:pt x="2732086" y="5211172"/>
                  </a:cubicBezTo>
                  <a:cubicBezTo>
                    <a:pt x="3665001" y="5215344"/>
                    <a:pt x="4528840" y="4720034"/>
                    <a:pt x="4996506" y="3912795"/>
                  </a:cubicBezTo>
                  <a:cubicBezTo>
                    <a:pt x="5464172" y="3105555"/>
                    <a:pt x="5464172" y="2109789"/>
                    <a:pt x="4996506" y="1302549"/>
                  </a:cubicBezTo>
                  <a:cubicBezTo>
                    <a:pt x="4528840" y="495310"/>
                    <a:pt x="3665001" y="0"/>
                    <a:pt x="2732086" y="4172"/>
                  </a:cubicBezTo>
                  <a:close/>
                </a:path>
              </a:pathLst>
            </a:custGeom>
            <a:blipFill>
              <a:blip r:embed="rId14"/>
              <a:stretch>
                <a:fillRect l="223" t="-3934" r="223" b="-3934"/>
              </a:stretch>
            </a:blipFill>
          </p:spPr>
        </p:sp>
      </p:grpSp>
      <p:grpSp>
        <p:nvGrpSpPr>
          <p:cNvPr id="35" name="Group 35"/>
          <p:cNvGrpSpPr>
            <a:grpSpLocks noChangeAspect="1"/>
          </p:cNvGrpSpPr>
          <p:nvPr/>
        </p:nvGrpSpPr>
        <p:grpSpPr>
          <a:xfrm>
            <a:off x="1975004" y="8376144"/>
            <a:ext cx="946304" cy="1142408"/>
            <a:chOff x="0" y="0"/>
            <a:chExt cx="5760720" cy="6954520"/>
          </a:xfrm>
        </p:grpSpPr>
        <p:sp>
          <p:nvSpPr>
            <p:cNvPr id="36" name="Freeform 36"/>
            <p:cNvSpPr/>
            <p:nvPr/>
          </p:nvSpPr>
          <p:spPr>
            <a:xfrm>
              <a:off x="-7620" y="0"/>
              <a:ext cx="5773420" cy="6955790"/>
            </a:xfrm>
            <a:custGeom>
              <a:avLst/>
              <a:gdLst/>
              <a:ahLst/>
              <a:cxnLst/>
              <a:rect l="l" t="t" r="r" b="b"/>
              <a:pathLst>
                <a:path w="5773420" h="6955790">
                  <a:moveTo>
                    <a:pt x="3972560" y="210820"/>
                  </a:moveTo>
                  <a:cubicBezTo>
                    <a:pt x="3627120" y="71120"/>
                    <a:pt x="3262630" y="0"/>
                    <a:pt x="2887980" y="0"/>
                  </a:cubicBezTo>
                  <a:cubicBezTo>
                    <a:pt x="2513330" y="0"/>
                    <a:pt x="2148840" y="71120"/>
                    <a:pt x="1803400" y="210820"/>
                  </a:cubicBezTo>
                  <a:cubicBezTo>
                    <a:pt x="1446530" y="355600"/>
                    <a:pt x="1125220" y="568960"/>
                    <a:pt x="850900" y="843280"/>
                  </a:cubicBezTo>
                  <a:cubicBezTo>
                    <a:pt x="314960" y="1380490"/>
                    <a:pt x="15240" y="2094230"/>
                    <a:pt x="7620" y="2852420"/>
                  </a:cubicBezTo>
                  <a:cubicBezTo>
                    <a:pt x="0" y="3609340"/>
                    <a:pt x="284480" y="4328160"/>
                    <a:pt x="808990" y="4874260"/>
                  </a:cubicBezTo>
                  <a:lnTo>
                    <a:pt x="807720" y="4875530"/>
                  </a:lnTo>
                  <a:lnTo>
                    <a:pt x="2887980" y="6955790"/>
                  </a:lnTo>
                  <a:lnTo>
                    <a:pt x="4956810" y="4886960"/>
                  </a:lnTo>
                  <a:lnTo>
                    <a:pt x="4955540" y="4885690"/>
                  </a:lnTo>
                  <a:cubicBezTo>
                    <a:pt x="5485130" y="4339590"/>
                    <a:pt x="5773420" y="3620770"/>
                    <a:pt x="5768340" y="2860040"/>
                  </a:cubicBezTo>
                  <a:cubicBezTo>
                    <a:pt x="5763260" y="2098040"/>
                    <a:pt x="5463540" y="1383030"/>
                    <a:pt x="4925060" y="843280"/>
                  </a:cubicBezTo>
                  <a:cubicBezTo>
                    <a:pt x="4649470" y="568960"/>
                    <a:pt x="4329430" y="355600"/>
                    <a:pt x="3972560" y="210820"/>
                  </a:cubicBezTo>
                  <a:close/>
                </a:path>
              </a:pathLst>
            </a:custGeom>
            <a:solidFill>
              <a:srgbClr val="9E437B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147004" y="265068"/>
              <a:ext cx="5464172" cy="5215345"/>
            </a:xfrm>
            <a:custGeom>
              <a:avLst/>
              <a:gdLst/>
              <a:ahLst/>
              <a:cxnLst/>
              <a:rect l="l" t="t" r="r" b="b"/>
              <a:pathLst>
                <a:path w="5464172" h="5215345">
                  <a:moveTo>
                    <a:pt x="2732086" y="4172"/>
                  </a:moveTo>
                  <a:cubicBezTo>
                    <a:pt x="1799171" y="0"/>
                    <a:pt x="935332" y="495310"/>
                    <a:pt x="467666" y="1302549"/>
                  </a:cubicBezTo>
                  <a:cubicBezTo>
                    <a:pt x="0" y="2109789"/>
                    <a:pt x="0" y="3105555"/>
                    <a:pt x="467666" y="3912795"/>
                  </a:cubicBezTo>
                  <a:cubicBezTo>
                    <a:pt x="935332" y="4720034"/>
                    <a:pt x="1799171" y="5215344"/>
                    <a:pt x="2732086" y="5211172"/>
                  </a:cubicBezTo>
                  <a:cubicBezTo>
                    <a:pt x="3665001" y="5215344"/>
                    <a:pt x="4528840" y="4720034"/>
                    <a:pt x="4996506" y="3912795"/>
                  </a:cubicBezTo>
                  <a:cubicBezTo>
                    <a:pt x="5464172" y="3105555"/>
                    <a:pt x="5464172" y="2109789"/>
                    <a:pt x="4996506" y="1302549"/>
                  </a:cubicBezTo>
                  <a:cubicBezTo>
                    <a:pt x="4528840" y="495310"/>
                    <a:pt x="3665001" y="0"/>
                    <a:pt x="2732086" y="4172"/>
                  </a:cubicBezTo>
                  <a:close/>
                </a:path>
              </a:pathLst>
            </a:custGeom>
            <a:blipFill>
              <a:blip r:embed="rId14"/>
              <a:stretch>
                <a:fillRect l="223" t="-3934" r="223" b="-3934"/>
              </a:stretch>
            </a:blipFill>
          </p:spPr>
        </p:sp>
      </p:grpSp>
      <p:sp>
        <p:nvSpPr>
          <p:cNvPr id="38" name="TextBox 38"/>
          <p:cNvSpPr txBox="1"/>
          <p:nvPr/>
        </p:nvSpPr>
        <p:spPr>
          <a:xfrm>
            <a:off x="3190965" y="2465688"/>
            <a:ext cx="12200734" cy="5032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5705" lvl="1" indent="-307853" algn="l">
              <a:lnSpc>
                <a:spcPts val="3992"/>
              </a:lnSpc>
              <a:buFont typeface="Arial"/>
              <a:buChar char="•"/>
            </a:pPr>
            <a:r>
              <a:rPr lang="en-US" sz="2851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 Currently, MCP produces and exports air conditioners to many countries or regions. and has a tendency to continually increase</a:t>
            </a:r>
          </a:p>
          <a:p>
            <a:pPr algn="l">
              <a:lnSpc>
                <a:spcPts val="3992"/>
              </a:lnSpc>
            </a:pPr>
            <a:r>
              <a:rPr lang="en-US" sz="2851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</a:p>
          <a:p>
            <a:pPr marL="615705" lvl="1" indent="-307853" algn="l">
              <a:lnSpc>
                <a:spcPts val="3992"/>
              </a:lnSpc>
              <a:buFont typeface="Arial"/>
              <a:buChar char="•"/>
            </a:pPr>
            <a:r>
              <a:rPr lang="en-US" sz="2851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As a result, the amount of data that must be tracked has also increased in volume and complexity. </a:t>
            </a:r>
          </a:p>
          <a:p>
            <a:pPr algn="l">
              <a:lnSpc>
                <a:spcPts val="3992"/>
              </a:lnSpc>
            </a:pPr>
            <a:endParaRPr lang="en-US" sz="2851" dirty="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615705" lvl="1" indent="-307853" algn="l">
              <a:lnSpc>
                <a:spcPts val="3992"/>
              </a:lnSpc>
              <a:buFont typeface="Arial"/>
              <a:buChar char="•"/>
            </a:pPr>
            <a:r>
              <a:rPr lang="en-US" sz="2851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  Therefore, I was assigned to improve related activities as follows.</a:t>
            </a:r>
          </a:p>
          <a:p>
            <a:pPr algn="l">
              <a:lnSpc>
                <a:spcPts val="3992"/>
              </a:lnSpc>
            </a:pPr>
            <a:r>
              <a:rPr lang="en-US" sz="2851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639425" y="350481"/>
            <a:ext cx="9009149" cy="1232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18"/>
              </a:lnSpc>
              <a:spcBef>
                <a:spcPct val="0"/>
              </a:spcBef>
            </a:pPr>
            <a:r>
              <a:rPr lang="en-US" sz="7332" b="1" spc="71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BACKGROUNDS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45D2A780-3B8F-4729-8E81-4F9A9D90E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68376" y="2700264"/>
            <a:ext cx="3691898" cy="688345"/>
            <a:chOff x="0" y="0"/>
            <a:chExt cx="914964" cy="170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1. Certificates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622778" y="2247969"/>
            <a:ext cx="7587147" cy="688345"/>
            <a:chOff x="0" y="0"/>
            <a:chExt cx="1880324" cy="1705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80324" cy="170593"/>
            </a:xfrm>
            <a:custGeom>
              <a:avLst/>
              <a:gdLst/>
              <a:ahLst/>
              <a:cxnLst/>
              <a:rect l="l" t="t" r="r" b="b"/>
              <a:pathLst>
                <a:path w="1880324" h="170593">
                  <a:moveTo>
                    <a:pt x="0" y="0"/>
                  </a:moveTo>
                  <a:lnTo>
                    <a:pt x="1880324" y="0"/>
                  </a:lnTo>
                  <a:lnTo>
                    <a:pt x="188032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88032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2. Minimum Testing Requirements 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700071" y="2700264"/>
            <a:ext cx="3691898" cy="688345"/>
            <a:chOff x="0" y="0"/>
            <a:chExt cx="914964" cy="1705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3. Regulations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3864358" y="5506671"/>
            <a:ext cx="10322110" cy="9771480"/>
            <a:chOff x="0" y="0"/>
            <a:chExt cx="13762812" cy="13028640"/>
          </a:xfrm>
        </p:grpSpPr>
        <p:sp>
          <p:nvSpPr>
            <p:cNvPr id="15" name="Freeform 15"/>
            <p:cNvSpPr/>
            <p:nvPr/>
          </p:nvSpPr>
          <p:spPr>
            <a:xfrm>
              <a:off x="1504641" y="1954579"/>
              <a:ext cx="10753530" cy="10753530"/>
            </a:xfrm>
            <a:custGeom>
              <a:avLst/>
              <a:gdLst/>
              <a:ahLst/>
              <a:cxnLst/>
              <a:rect l="l" t="t" r="r" b="b"/>
              <a:pathLst>
                <a:path w="10753530" h="10753530">
                  <a:moveTo>
                    <a:pt x="0" y="0"/>
                  </a:moveTo>
                  <a:lnTo>
                    <a:pt x="10753530" y="0"/>
                  </a:lnTo>
                  <a:lnTo>
                    <a:pt x="10753530" y="10753530"/>
                  </a:lnTo>
                  <a:lnTo>
                    <a:pt x="0" y="10753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184110" y="1634049"/>
              <a:ext cx="11394591" cy="11394591"/>
            </a:xfrm>
            <a:custGeom>
              <a:avLst/>
              <a:gdLst/>
              <a:ahLst/>
              <a:cxnLst/>
              <a:rect l="l" t="t" r="r" b="b"/>
              <a:pathLst>
                <a:path w="11394591" h="11394591">
                  <a:moveTo>
                    <a:pt x="0" y="0"/>
                  </a:moveTo>
                  <a:lnTo>
                    <a:pt x="11394591" y="0"/>
                  </a:lnTo>
                  <a:lnTo>
                    <a:pt x="11394591" y="11394591"/>
                  </a:lnTo>
                  <a:lnTo>
                    <a:pt x="0" y="11394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5219403" y="0"/>
              <a:ext cx="3324006" cy="3324006"/>
            </a:xfrm>
            <a:custGeom>
              <a:avLst/>
              <a:gdLst/>
              <a:ahLst/>
              <a:cxnLst/>
              <a:rect l="l" t="t" r="r" b="b"/>
              <a:pathLst>
                <a:path w="3324006" h="3324006">
                  <a:moveTo>
                    <a:pt x="0" y="0"/>
                  </a:moveTo>
                  <a:lnTo>
                    <a:pt x="3324006" y="0"/>
                  </a:lnTo>
                  <a:lnTo>
                    <a:pt x="3324006" y="3324006"/>
                  </a:lnTo>
                  <a:lnTo>
                    <a:pt x="0" y="33240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10438806" y="2786528"/>
              <a:ext cx="3324006" cy="3324006"/>
            </a:xfrm>
            <a:custGeom>
              <a:avLst/>
              <a:gdLst/>
              <a:ahLst/>
              <a:cxnLst/>
              <a:rect l="l" t="t" r="r" b="b"/>
              <a:pathLst>
                <a:path w="3324006" h="3324006">
                  <a:moveTo>
                    <a:pt x="0" y="0"/>
                  </a:moveTo>
                  <a:lnTo>
                    <a:pt x="3324005" y="0"/>
                  </a:lnTo>
                  <a:lnTo>
                    <a:pt x="3324005" y="3324005"/>
                  </a:lnTo>
                  <a:lnTo>
                    <a:pt x="0" y="33240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0" y="2786528"/>
              <a:ext cx="3324006" cy="3324006"/>
            </a:xfrm>
            <a:custGeom>
              <a:avLst/>
              <a:gdLst/>
              <a:ahLst/>
              <a:cxnLst/>
              <a:rect l="l" t="t" r="r" b="b"/>
              <a:pathLst>
                <a:path w="3324006" h="3324006">
                  <a:moveTo>
                    <a:pt x="0" y="0"/>
                  </a:moveTo>
                  <a:lnTo>
                    <a:pt x="3324006" y="0"/>
                  </a:lnTo>
                  <a:lnTo>
                    <a:pt x="3324006" y="3324005"/>
                  </a:lnTo>
                  <a:lnTo>
                    <a:pt x="0" y="33240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10971836" y="3237719"/>
              <a:ext cx="2141812" cy="2437340"/>
            </a:xfrm>
            <a:custGeom>
              <a:avLst/>
              <a:gdLst/>
              <a:ahLst/>
              <a:cxnLst/>
              <a:rect l="l" t="t" r="r" b="b"/>
              <a:pathLst>
                <a:path w="2141812" h="2437340">
                  <a:moveTo>
                    <a:pt x="0" y="0"/>
                  </a:moveTo>
                  <a:lnTo>
                    <a:pt x="2141812" y="0"/>
                  </a:lnTo>
                  <a:lnTo>
                    <a:pt x="2141812" y="2437339"/>
                  </a:lnTo>
                  <a:lnTo>
                    <a:pt x="0" y="24373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5772922" y="402363"/>
              <a:ext cx="2216967" cy="2519280"/>
            </a:xfrm>
            <a:custGeom>
              <a:avLst/>
              <a:gdLst/>
              <a:ahLst/>
              <a:cxnLst/>
              <a:rect l="l" t="t" r="r" b="b"/>
              <a:pathLst>
                <a:path w="2216967" h="2519280">
                  <a:moveTo>
                    <a:pt x="0" y="0"/>
                  </a:moveTo>
                  <a:lnTo>
                    <a:pt x="2216967" y="0"/>
                  </a:lnTo>
                  <a:lnTo>
                    <a:pt x="2216967" y="2519280"/>
                  </a:lnTo>
                  <a:lnTo>
                    <a:pt x="0" y="2519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422219" y="3509639"/>
              <a:ext cx="2239623" cy="1893499"/>
            </a:xfrm>
            <a:custGeom>
              <a:avLst/>
              <a:gdLst/>
              <a:ahLst/>
              <a:cxnLst/>
              <a:rect l="l" t="t" r="r" b="b"/>
              <a:pathLst>
                <a:path w="2239623" h="1893499">
                  <a:moveTo>
                    <a:pt x="0" y="0"/>
                  </a:moveTo>
                  <a:lnTo>
                    <a:pt x="2239623" y="0"/>
                  </a:lnTo>
                  <a:lnTo>
                    <a:pt x="2239623" y="1893499"/>
                  </a:lnTo>
                  <a:lnTo>
                    <a:pt x="0" y="1893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>
            <a:off x="7398615" y="7930280"/>
            <a:ext cx="3253593" cy="2315392"/>
            <a:chOff x="0" y="0"/>
            <a:chExt cx="4338124" cy="3087190"/>
          </a:xfrm>
        </p:grpSpPr>
        <p:sp>
          <p:nvSpPr>
            <p:cNvPr id="24" name="Freeform 24"/>
            <p:cNvSpPr/>
            <p:nvPr/>
          </p:nvSpPr>
          <p:spPr>
            <a:xfrm>
              <a:off x="598136" y="0"/>
              <a:ext cx="3739987" cy="3087190"/>
            </a:xfrm>
            <a:custGeom>
              <a:avLst/>
              <a:gdLst/>
              <a:ahLst/>
              <a:cxnLst/>
              <a:rect l="l" t="t" r="r" b="b"/>
              <a:pathLst>
                <a:path w="3739987" h="3087190">
                  <a:moveTo>
                    <a:pt x="0" y="0"/>
                  </a:moveTo>
                  <a:lnTo>
                    <a:pt x="3739988" y="0"/>
                  </a:lnTo>
                  <a:lnTo>
                    <a:pt x="3739988" y="3087190"/>
                  </a:lnTo>
                  <a:lnTo>
                    <a:pt x="0" y="30871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115801" y="614945"/>
              <a:ext cx="2361822" cy="1902340"/>
            </a:xfrm>
            <a:custGeom>
              <a:avLst/>
              <a:gdLst/>
              <a:ahLst/>
              <a:cxnLst/>
              <a:rect l="l" t="t" r="r" b="b"/>
              <a:pathLst>
                <a:path w="2361822" h="1902340">
                  <a:moveTo>
                    <a:pt x="0" y="0"/>
                  </a:moveTo>
                  <a:lnTo>
                    <a:pt x="2361822" y="0"/>
                  </a:lnTo>
                  <a:lnTo>
                    <a:pt x="2361822" y="1902340"/>
                  </a:lnTo>
                  <a:lnTo>
                    <a:pt x="0" y="1902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6" name="Group 26"/>
            <p:cNvGrpSpPr/>
            <p:nvPr/>
          </p:nvGrpSpPr>
          <p:grpSpPr>
            <a:xfrm rot="-951455">
              <a:off x="49657" y="1193087"/>
              <a:ext cx="2535422" cy="716575"/>
              <a:chOff x="0" y="0"/>
              <a:chExt cx="953282" cy="269422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953282" cy="269422"/>
              </a:xfrm>
              <a:custGeom>
                <a:avLst/>
                <a:gdLst/>
                <a:ahLst/>
                <a:cxnLst/>
                <a:rect l="l" t="t" r="r" b="b"/>
                <a:pathLst>
                  <a:path w="953282" h="269422">
                    <a:moveTo>
                      <a:pt x="134711" y="0"/>
                    </a:moveTo>
                    <a:lnTo>
                      <a:pt x="818571" y="0"/>
                    </a:lnTo>
                    <a:cubicBezTo>
                      <a:pt x="892970" y="0"/>
                      <a:pt x="953282" y="60312"/>
                      <a:pt x="953282" y="134711"/>
                    </a:cubicBezTo>
                    <a:lnTo>
                      <a:pt x="953282" y="134711"/>
                    </a:lnTo>
                    <a:cubicBezTo>
                      <a:pt x="953282" y="209110"/>
                      <a:pt x="892970" y="269422"/>
                      <a:pt x="818571" y="269422"/>
                    </a:cubicBezTo>
                    <a:lnTo>
                      <a:pt x="134711" y="269422"/>
                    </a:lnTo>
                    <a:cubicBezTo>
                      <a:pt x="60312" y="269422"/>
                      <a:pt x="0" y="209110"/>
                      <a:pt x="0" y="134711"/>
                    </a:cubicBezTo>
                    <a:lnTo>
                      <a:pt x="0" y="134711"/>
                    </a:lnTo>
                    <a:cubicBezTo>
                      <a:pt x="0" y="60312"/>
                      <a:pt x="60312" y="0"/>
                      <a:pt x="134711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57150"/>
                <a:ext cx="953282" cy="326572"/>
              </a:xfrm>
              <a:prstGeom prst="rect">
                <a:avLst/>
              </a:prstGeom>
            </p:spPr>
            <p:txBody>
              <a:bodyPr lIns="22249" tIns="22249" rIns="22249" bIns="22249" rtlCol="0" anchor="ctr"/>
              <a:lstStyle/>
              <a:p>
                <a:pPr marL="0" lvl="0" indent="0" algn="ctr">
                  <a:lnSpc>
                    <a:spcPts val="1906"/>
                  </a:lnSpc>
                  <a:spcBef>
                    <a:spcPct val="0"/>
                  </a:spcBef>
                </a:pPr>
                <a:r>
                  <a:rPr lang="en-US" sz="1381" b="1" spc="13" dirty="0">
                    <a:solidFill>
                      <a:srgbClr val="FFFFFF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BETTER QUALITY</a:t>
                </a:r>
              </a:p>
            </p:txBody>
          </p:sp>
        </p:grpSp>
      </p:grpSp>
      <p:sp>
        <p:nvSpPr>
          <p:cNvPr id="29" name="TextBox 29"/>
          <p:cNvSpPr txBox="1"/>
          <p:nvPr/>
        </p:nvSpPr>
        <p:spPr>
          <a:xfrm>
            <a:off x="904459" y="3594331"/>
            <a:ext cx="4718319" cy="184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8"/>
              </a:lnSpc>
            </a:pPr>
            <a:r>
              <a:rPr lang="en-US" sz="2136" spc="209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Monitoring the expiration date of product </a:t>
            </a:r>
            <a:r>
              <a:rPr lang="en-US" sz="2136" b="1" spc="209" dirty="0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certificates</a:t>
            </a:r>
            <a:r>
              <a:rPr lang="en-US" sz="2136" spc="209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  <a:p>
            <a:pPr marL="0" lvl="0" indent="0" algn="ctr">
              <a:lnSpc>
                <a:spcPts val="2948"/>
              </a:lnSpc>
              <a:spcBef>
                <a:spcPct val="0"/>
              </a:spcBef>
            </a:pPr>
            <a:r>
              <a:rPr lang="en-US" sz="2136" spc="209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to confirm that the product It also complies with standards and can be sold.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969467" y="3222802"/>
            <a:ext cx="6893768" cy="1844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8"/>
              </a:lnSpc>
              <a:spcBef>
                <a:spcPct val="0"/>
              </a:spcBef>
            </a:pPr>
            <a:r>
              <a:rPr lang="en-US" sz="2136" spc="209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Specifying “</a:t>
            </a:r>
            <a:r>
              <a:rPr lang="en-US" sz="2136" b="1" spc="209" dirty="0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minimum testing requirements”</a:t>
            </a:r>
            <a:r>
              <a:rPr lang="en-US" sz="2136" spc="209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for each country. To create a knowledge for relevant persons. To search for information about testing in the production process. and proceed to meet the requirements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463860" y="3594331"/>
            <a:ext cx="4164319" cy="2588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8"/>
              </a:lnSpc>
            </a:pPr>
            <a:r>
              <a:rPr lang="en-US" sz="2136" spc="209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Following new </a:t>
            </a:r>
            <a:r>
              <a:rPr lang="en-US" sz="2136" b="1" spc="209" dirty="0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regulations</a:t>
            </a:r>
            <a:r>
              <a:rPr lang="en-US" sz="2136" spc="209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that will be enforced in the future. In order to share information to relevant persons to know and prepare to accommodate new requirements on time.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550336" y="423771"/>
            <a:ext cx="11732029" cy="1191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118"/>
              </a:lnSpc>
              <a:spcBef>
                <a:spcPct val="0"/>
              </a:spcBef>
            </a:pPr>
            <a:r>
              <a:rPr lang="en-US" sz="7332" b="1" spc="718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ACTIVITIES ASSIGNMENT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1BBC2999-17C1-4A64-8239-1FF828B1C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57863">
            <a:off x="-208189" y="5722928"/>
            <a:ext cx="21273218" cy="9128145"/>
          </a:xfrm>
          <a:custGeom>
            <a:avLst/>
            <a:gdLst/>
            <a:ahLst/>
            <a:cxnLst/>
            <a:rect l="l" t="t" r="r" b="b"/>
            <a:pathLst>
              <a:path w="21273218" h="9128145">
                <a:moveTo>
                  <a:pt x="0" y="0"/>
                </a:moveTo>
                <a:lnTo>
                  <a:pt x="21273218" y="0"/>
                </a:lnTo>
                <a:lnTo>
                  <a:pt x="21273218" y="9128144"/>
                </a:lnTo>
                <a:lnTo>
                  <a:pt x="0" y="91281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568107" y="9410887"/>
            <a:ext cx="5156730" cy="546102"/>
          </a:xfrm>
          <a:custGeom>
            <a:avLst/>
            <a:gdLst/>
            <a:ahLst/>
            <a:cxnLst/>
            <a:rect l="l" t="t" r="r" b="b"/>
            <a:pathLst>
              <a:path w="5156730" h="546102">
                <a:moveTo>
                  <a:pt x="0" y="0"/>
                </a:moveTo>
                <a:lnTo>
                  <a:pt x="5156730" y="0"/>
                </a:lnTo>
                <a:lnTo>
                  <a:pt x="5156730" y="546102"/>
                </a:lnTo>
                <a:lnTo>
                  <a:pt x="0" y="5461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6495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714545" y="1732637"/>
            <a:ext cx="2858910" cy="285891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586648" y="3162092"/>
            <a:ext cx="5138189" cy="6248795"/>
            <a:chOff x="0" y="0"/>
            <a:chExt cx="1279723" cy="155633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79723" cy="1556332"/>
            </a:xfrm>
            <a:custGeom>
              <a:avLst/>
              <a:gdLst/>
              <a:ahLst/>
              <a:cxnLst/>
              <a:rect l="l" t="t" r="r" b="b"/>
              <a:pathLst>
                <a:path w="1279723" h="1556332">
                  <a:moveTo>
                    <a:pt x="0" y="0"/>
                  </a:moveTo>
                  <a:lnTo>
                    <a:pt x="1279723" y="0"/>
                  </a:lnTo>
                  <a:lnTo>
                    <a:pt x="1279723" y="1556332"/>
                  </a:lnTo>
                  <a:lnTo>
                    <a:pt x="0" y="1556332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279723" cy="1613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75996" y="9410887"/>
            <a:ext cx="5156730" cy="546102"/>
          </a:xfrm>
          <a:custGeom>
            <a:avLst/>
            <a:gdLst/>
            <a:ahLst/>
            <a:cxnLst/>
            <a:rect l="l" t="t" r="r" b="b"/>
            <a:pathLst>
              <a:path w="5156730" h="546102">
                <a:moveTo>
                  <a:pt x="0" y="0"/>
                </a:moveTo>
                <a:lnTo>
                  <a:pt x="5156730" y="0"/>
                </a:lnTo>
                <a:lnTo>
                  <a:pt x="5156730" y="546102"/>
                </a:lnTo>
                <a:lnTo>
                  <a:pt x="0" y="5461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6495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583837" y="3162092"/>
            <a:ext cx="5138189" cy="6248795"/>
            <a:chOff x="0" y="0"/>
            <a:chExt cx="1279723" cy="155633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79723" cy="1556332"/>
            </a:xfrm>
            <a:custGeom>
              <a:avLst/>
              <a:gdLst/>
              <a:ahLst/>
              <a:cxnLst/>
              <a:rect l="l" t="t" r="r" b="b"/>
              <a:pathLst>
                <a:path w="1279723" h="1556332">
                  <a:moveTo>
                    <a:pt x="0" y="0"/>
                  </a:moveTo>
                  <a:lnTo>
                    <a:pt x="1279723" y="0"/>
                  </a:lnTo>
                  <a:lnTo>
                    <a:pt x="1279723" y="1556332"/>
                  </a:lnTo>
                  <a:lnTo>
                    <a:pt x="0" y="1556332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279723" cy="1613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73192" y="1704108"/>
            <a:ext cx="2858910" cy="285891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2555274" y="9410887"/>
            <a:ext cx="5156730" cy="546102"/>
          </a:xfrm>
          <a:custGeom>
            <a:avLst/>
            <a:gdLst/>
            <a:ahLst/>
            <a:cxnLst/>
            <a:rect l="l" t="t" r="r" b="b"/>
            <a:pathLst>
              <a:path w="5156730" h="546102">
                <a:moveTo>
                  <a:pt x="0" y="0"/>
                </a:moveTo>
                <a:lnTo>
                  <a:pt x="5156730" y="0"/>
                </a:lnTo>
                <a:lnTo>
                  <a:pt x="5156730" y="546102"/>
                </a:lnTo>
                <a:lnTo>
                  <a:pt x="0" y="5461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6495"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3704184" y="1732637"/>
            <a:ext cx="2858910" cy="285891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573816" y="3162092"/>
            <a:ext cx="5138189" cy="6248795"/>
            <a:chOff x="0" y="0"/>
            <a:chExt cx="1279723" cy="155633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79723" cy="1556332"/>
            </a:xfrm>
            <a:custGeom>
              <a:avLst/>
              <a:gdLst/>
              <a:ahLst/>
              <a:cxnLst/>
              <a:rect l="l" t="t" r="r" b="b"/>
              <a:pathLst>
                <a:path w="1279723" h="1556332">
                  <a:moveTo>
                    <a:pt x="0" y="0"/>
                  </a:moveTo>
                  <a:lnTo>
                    <a:pt x="1279723" y="0"/>
                  </a:lnTo>
                  <a:lnTo>
                    <a:pt x="1279723" y="1556332"/>
                  </a:lnTo>
                  <a:lnTo>
                    <a:pt x="0" y="1556332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1279723" cy="1613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2360799" y="2254662"/>
            <a:ext cx="1587124" cy="1757803"/>
          </a:xfrm>
          <a:custGeom>
            <a:avLst/>
            <a:gdLst/>
            <a:ahLst/>
            <a:cxnLst/>
            <a:rect l="l" t="t" r="r" b="b"/>
            <a:pathLst>
              <a:path w="1587124" h="1757803">
                <a:moveTo>
                  <a:pt x="0" y="0"/>
                </a:moveTo>
                <a:lnTo>
                  <a:pt x="1587124" y="0"/>
                </a:lnTo>
                <a:lnTo>
                  <a:pt x="1587124" y="1757803"/>
                </a:lnTo>
                <a:lnTo>
                  <a:pt x="0" y="17578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4335544" y="2164245"/>
            <a:ext cx="1596190" cy="1848220"/>
          </a:xfrm>
          <a:custGeom>
            <a:avLst/>
            <a:gdLst/>
            <a:ahLst/>
            <a:cxnLst/>
            <a:rect l="l" t="t" r="r" b="b"/>
            <a:pathLst>
              <a:path w="1596190" h="1848220">
                <a:moveTo>
                  <a:pt x="0" y="0"/>
                </a:moveTo>
                <a:lnTo>
                  <a:pt x="1596190" y="0"/>
                </a:lnTo>
                <a:lnTo>
                  <a:pt x="1596190" y="1848220"/>
                </a:lnTo>
                <a:lnTo>
                  <a:pt x="0" y="18482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8209526" y="2164245"/>
            <a:ext cx="1895809" cy="1558010"/>
          </a:xfrm>
          <a:custGeom>
            <a:avLst/>
            <a:gdLst/>
            <a:ahLst/>
            <a:cxnLst/>
            <a:rect l="l" t="t" r="r" b="b"/>
            <a:pathLst>
              <a:path w="1895809" h="1558010">
                <a:moveTo>
                  <a:pt x="0" y="0"/>
                </a:moveTo>
                <a:lnTo>
                  <a:pt x="1895809" y="0"/>
                </a:lnTo>
                <a:lnTo>
                  <a:pt x="1895809" y="1558010"/>
                </a:lnTo>
                <a:lnTo>
                  <a:pt x="0" y="155801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344527" y="4175136"/>
            <a:ext cx="3716240" cy="636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57"/>
              </a:lnSpc>
              <a:spcBef>
                <a:spcPct val="0"/>
              </a:spcBef>
            </a:pPr>
            <a:r>
              <a:rPr lang="en-US" sz="3809" spc="373" dirty="0">
                <a:solidFill>
                  <a:srgbClr val="FFD446"/>
                </a:solidFill>
                <a:latin typeface="Oswald"/>
                <a:ea typeface="Oswald"/>
                <a:cs typeface="Oswald"/>
                <a:sym typeface="Oswald"/>
              </a:rPr>
              <a:t>N°1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288352" y="4175136"/>
            <a:ext cx="3716240" cy="636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57"/>
              </a:lnSpc>
              <a:spcBef>
                <a:spcPct val="0"/>
              </a:spcBef>
            </a:pPr>
            <a:r>
              <a:rPr lang="en-US" sz="3809" spc="373" dirty="0">
                <a:solidFill>
                  <a:srgbClr val="FFD446"/>
                </a:solidFill>
                <a:latin typeface="Oswald"/>
                <a:ea typeface="Oswald"/>
                <a:cs typeface="Oswald"/>
                <a:sym typeface="Oswald"/>
              </a:rPr>
              <a:t>N°2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33600" y="4985951"/>
            <a:ext cx="4899260" cy="2730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9"/>
              </a:lnSpc>
            </a:pPr>
            <a:r>
              <a:rPr lang="en-US" sz="2644" spc="259" dirty="0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THERE IS NO DATABASE AND MAINTENANCE SYSTEM TO MANAGE LARGE AMOUNTS OF DATA EFFICIENTLY AND SECURELY.</a:t>
            </a:r>
          </a:p>
          <a:p>
            <a:pPr marL="0" lvl="0" indent="0" algn="ctr">
              <a:lnSpc>
                <a:spcPts val="3649"/>
              </a:lnSpc>
              <a:spcBef>
                <a:spcPct val="0"/>
              </a:spcBef>
            </a:pPr>
            <a:endParaRPr lang="en-US" sz="2644" spc="259" dirty="0">
              <a:solidFill>
                <a:srgbClr val="FDFBFB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7004008" y="4985951"/>
            <a:ext cx="4284929" cy="3187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3"/>
              </a:lnSpc>
              <a:spcBef>
                <a:spcPct val="0"/>
              </a:spcBef>
            </a:pPr>
            <a:r>
              <a:rPr lang="en-US" sz="2640" spc="258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WHEN THERE IS MORE AND MORE INFORMATION THE DISPLAY OF INFORMATION IS NOT USER FRIENDLY. THIS MAKES IT DIFFICULT TO FIND RELEVANT INFORMATION.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275519" y="4175136"/>
            <a:ext cx="3716240" cy="63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57"/>
              </a:lnSpc>
              <a:spcBef>
                <a:spcPct val="0"/>
              </a:spcBef>
            </a:pPr>
            <a:r>
              <a:rPr lang="en-US" sz="3809" spc="373" dirty="0">
                <a:solidFill>
                  <a:srgbClr val="FFD446"/>
                </a:solidFill>
                <a:latin typeface="Oswald"/>
                <a:ea typeface="Oswald"/>
                <a:cs typeface="Oswald"/>
                <a:sym typeface="Oswald"/>
              </a:rPr>
              <a:t>N°3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991175" y="4985951"/>
            <a:ext cx="4284929" cy="3644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3"/>
              </a:lnSpc>
            </a:pPr>
            <a:r>
              <a:rPr lang="en-US" sz="2640" spc="258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THE NOTIFICATION SYSTEM IS SEMI-AUTOMATIC, CAUSING HUMAN ERRORS TO OCCUR.</a:t>
            </a:r>
          </a:p>
          <a:p>
            <a:pPr algn="ctr">
              <a:lnSpc>
                <a:spcPts val="3643"/>
              </a:lnSpc>
            </a:pPr>
            <a:endParaRPr lang="en-US" sz="2640" spc="258">
              <a:solidFill>
                <a:srgbClr val="FDFBFB"/>
              </a:solidFill>
              <a:latin typeface="Oswald"/>
              <a:ea typeface="Oswald"/>
              <a:cs typeface="Oswald"/>
              <a:sym typeface="Oswald"/>
            </a:endParaRPr>
          </a:p>
          <a:p>
            <a:pPr algn="ctr">
              <a:lnSpc>
                <a:spcPts val="3643"/>
              </a:lnSpc>
            </a:pPr>
            <a:endParaRPr lang="en-US" sz="2640" spc="258">
              <a:solidFill>
                <a:srgbClr val="FDFBFB"/>
              </a:solidFill>
              <a:latin typeface="Oswald"/>
              <a:ea typeface="Oswald"/>
              <a:cs typeface="Oswald"/>
              <a:sym typeface="Oswald"/>
            </a:endParaRPr>
          </a:p>
          <a:p>
            <a:pPr algn="ctr">
              <a:lnSpc>
                <a:spcPts val="3643"/>
              </a:lnSpc>
            </a:pPr>
            <a:endParaRPr lang="en-US" sz="2640" spc="258">
              <a:solidFill>
                <a:srgbClr val="FDFBFB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>
              <a:lnSpc>
                <a:spcPts val="3643"/>
              </a:lnSpc>
              <a:spcBef>
                <a:spcPct val="0"/>
              </a:spcBef>
            </a:pPr>
            <a:endParaRPr lang="en-US" sz="2640" spc="258">
              <a:solidFill>
                <a:srgbClr val="FDFBFB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4940078" y="350481"/>
            <a:ext cx="8904094" cy="1232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18"/>
              </a:lnSpc>
              <a:spcBef>
                <a:spcPct val="0"/>
              </a:spcBef>
            </a:pPr>
            <a:r>
              <a:rPr lang="en-US" sz="7332" b="1" spc="718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WEAKNESS POINTS</a:t>
            </a:r>
          </a:p>
        </p:txBody>
      </p:sp>
      <p:sp>
        <p:nvSpPr>
          <p:cNvPr id="35" name="Freeform 35"/>
          <p:cNvSpPr/>
          <p:nvPr/>
        </p:nvSpPr>
        <p:spPr>
          <a:xfrm>
            <a:off x="2454050" y="2100011"/>
            <a:ext cx="458851" cy="458851"/>
          </a:xfrm>
          <a:custGeom>
            <a:avLst/>
            <a:gdLst/>
            <a:ahLst/>
            <a:cxnLst/>
            <a:rect l="l" t="t" r="r" b="b"/>
            <a:pathLst>
              <a:path w="458851" h="458851">
                <a:moveTo>
                  <a:pt x="0" y="0"/>
                </a:moveTo>
                <a:lnTo>
                  <a:pt x="458851" y="0"/>
                </a:lnTo>
                <a:lnTo>
                  <a:pt x="458851" y="458851"/>
                </a:lnTo>
                <a:lnTo>
                  <a:pt x="0" y="4588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3073721" y="2100011"/>
            <a:ext cx="458851" cy="458851"/>
          </a:xfrm>
          <a:custGeom>
            <a:avLst/>
            <a:gdLst/>
            <a:ahLst/>
            <a:cxnLst/>
            <a:rect l="l" t="t" r="r" b="b"/>
            <a:pathLst>
              <a:path w="458851" h="458851">
                <a:moveTo>
                  <a:pt x="0" y="0"/>
                </a:moveTo>
                <a:lnTo>
                  <a:pt x="458851" y="0"/>
                </a:lnTo>
                <a:lnTo>
                  <a:pt x="458851" y="458851"/>
                </a:lnTo>
                <a:lnTo>
                  <a:pt x="0" y="4588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3691332" y="2100011"/>
            <a:ext cx="458851" cy="458851"/>
          </a:xfrm>
          <a:custGeom>
            <a:avLst/>
            <a:gdLst/>
            <a:ahLst/>
            <a:cxnLst/>
            <a:rect l="l" t="t" r="r" b="b"/>
            <a:pathLst>
              <a:path w="458851" h="458851">
                <a:moveTo>
                  <a:pt x="0" y="0"/>
                </a:moveTo>
                <a:lnTo>
                  <a:pt x="458852" y="0"/>
                </a:lnTo>
                <a:lnTo>
                  <a:pt x="458852" y="458851"/>
                </a:lnTo>
                <a:lnTo>
                  <a:pt x="0" y="4588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53422CF0-6844-4A20-994A-B1DD9310F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475017" y="1816711"/>
            <a:ext cx="9269867" cy="3424801"/>
            <a:chOff x="0" y="0"/>
            <a:chExt cx="862229" cy="31855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62228" cy="318555"/>
            </a:xfrm>
            <a:custGeom>
              <a:avLst/>
              <a:gdLst/>
              <a:ahLst/>
              <a:cxnLst/>
              <a:rect l="l" t="t" r="r" b="b"/>
              <a:pathLst>
                <a:path w="862228" h="318555">
                  <a:moveTo>
                    <a:pt x="133962" y="0"/>
                  </a:moveTo>
                  <a:lnTo>
                    <a:pt x="728267" y="0"/>
                  </a:lnTo>
                  <a:cubicBezTo>
                    <a:pt x="763796" y="0"/>
                    <a:pt x="797869" y="14114"/>
                    <a:pt x="822992" y="39236"/>
                  </a:cubicBezTo>
                  <a:cubicBezTo>
                    <a:pt x="848115" y="64359"/>
                    <a:pt x="862228" y="98433"/>
                    <a:pt x="862228" y="133962"/>
                  </a:cubicBezTo>
                  <a:lnTo>
                    <a:pt x="862228" y="184593"/>
                  </a:lnTo>
                  <a:cubicBezTo>
                    <a:pt x="862228" y="220122"/>
                    <a:pt x="848115" y="254196"/>
                    <a:pt x="822992" y="279318"/>
                  </a:cubicBezTo>
                  <a:cubicBezTo>
                    <a:pt x="797869" y="304441"/>
                    <a:pt x="763796" y="318555"/>
                    <a:pt x="728267" y="318555"/>
                  </a:cubicBezTo>
                  <a:lnTo>
                    <a:pt x="133962" y="318555"/>
                  </a:lnTo>
                  <a:cubicBezTo>
                    <a:pt x="98433" y="318555"/>
                    <a:pt x="64359" y="304441"/>
                    <a:pt x="39236" y="279318"/>
                  </a:cubicBezTo>
                  <a:cubicBezTo>
                    <a:pt x="14114" y="254196"/>
                    <a:pt x="0" y="220122"/>
                    <a:pt x="0" y="184593"/>
                  </a:cubicBezTo>
                  <a:lnTo>
                    <a:pt x="0" y="133962"/>
                  </a:lnTo>
                  <a:cubicBezTo>
                    <a:pt x="0" y="98433"/>
                    <a:pt x="14114" y="64359"/>
                    <a:pt x="39236" y="39236"/>
                  </a:cubicBezTo>
                  <a:cubicBezTo>
                    <a:pt x="64359" y="14114"/>
                    <a:pt x="98433" y="0"/>
                    <a:pt x="133962" y="0"/>
                  </a:cubicBezTo>
                  <a:close/>
                </a:path>
              </a:pathLst>
            </a:custGeom>
            <a:solidFill>
              <a:srgbClr val="100F0D"/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62229" cy="3661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887923">
            <a:off x="-6937517" y="-8747353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580377">
            <a:off x="10646613" y="3123224"/>
            <a:ext cx="12102934" cy="12419055"/>
          </a:xfrm>
          <a:custGeom>
            <a:avLst/>
            <a:gdLst/>
            <a:ahLst/>
            <a:cxnLst/>
            <a:rect l="l" t="t" r="r" b="b"/>
            <a:pathLst>
              <a:path w="12102934" h="12419055">
                <a:moveTo>
                  <a:pt x="0" y="0"/>
                </a:moveTo>
                <a:lnTo>
                  <a:pt x="12102933" y="0"/>
                </a:lnTo>
                <a:lnTo>
                  <a:pt x="12102933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369103" y="5443982"/>
            <a:ext cx="4933569" cy="3987075"/>
            <a:chOff x="0" y="0"/>
            <a:chExt cx="1165422" cy="94183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65421" cy="941838"/>
            </a:xfrm>
            <a:custGeom>
              <a:avLst/>
              <a:gdLst/>
              <a:ahLst/>
              <a:cxnLst/>
              <a:rect l="l" t="t" r="r" b="b"/>
              <a:pathLst>
                <a:path w="1165421" h="941838">
                  <a:moveTo>
                    <a:pt x="0" y="0"/>
                  </a:moveTo>
                  <a:lnTo>
                    <a:pt x="1165421" y="0"/>
                  </a:lnTo>
                  <a:lnTo>
                    <a:pt x="1165421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165422" cy="989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2227863" y="4030029"/>
            <a:ext cx="3141821" cy="3129548"/>
            <a:chOff x="0" y="0"/>
            <a:chExt cx="6502400" cy="6477000"/>
          </a:xfrm>
        </p:grpSpPr>
        <p:sp>
          <p:nvSpPr>
            <p:cNvPr id="12" name="Freeform 12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34794" r="-34794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id="14" name="Freeform 14"/>
          <p:cNvSpPr/>
          <p:nvPr/>
        </p:nvSpPr>
        <p:spPr>
          <a:xfrm>
            <a:off x="1433138" y="9322496"/>
            <a:ext cx="4869534" cy="515688"/>
          </a:xfrm>
          <a:custGeom>
            <a:avLst/>
            <a:gdLst/>
            <a:ahLst/>
            <a:cxnLst/>
            <a:rect l="l" t="t" r="r" b="b"/>
            <a:pathLst>
              <a:path w="4869534" h="515688">
                <a:moveTo>
                  <a:pt x="0" y="0"/>
                </a:moveTo>
                <a:lnTo>
                  <a:pt x="4869534" y="0"/>
                </a:lnTo>
                <a:lnTo>
                  <a:pt x="4869534" y="515688"/>
                </a:lnTo>
                <a:lnTo>
                  <a:pt x="0" y="5156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86495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6643166" y="5443982"/>
            <a:ext cx="4933569" cy="3987075"/>
            <a:chOff x="0" y="0"/>
            <a:chExt cx="1165422" cy="94183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65421" cy="941838"/>
            </a:xfrm>
            <a:custGeom>
              <a:avLst/>
              <a:gdLst/>
              <a:ahLst/>
              <a:cxnLst/>
              <a:rect l="l" t="t" r="r" b="b"/>
              <a:pathLst>
                <a:path w="1165421" h="941838">
                  <a:moveTo>
                    <a:pt x="0" y="0"/>
                  </a:moveTo>
                  <a:lnTo>
                    <a:pt x="1165421" y="0"/>
                  </a:lnTo>
                  <a:lnTo>
                    <a:pt x="1165421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165422" cy="989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7501926" y="4030029"/>
            <a:ext cx="3141821" cy="3129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223" t="-2272" r="223" b="-2272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id="21" name="Freeform 21"/>
          <p:cNvSpPr/>
          <p:nvPr/>
        </p:nvSpPr>
        <p:spPr>
          <a:xfrm>
            <a:off x="6707202" y="9322496"/>
            <a:ext cx="4869534" cy="515688"/>
          </a:xfrm>
          <a:custGeom>
            <a:avLst/>
            <a:gdLst/>
            <a:ahLst/>
            <a:cxnLst/>
            <a:rect l="l" t="t" r="r" b="b"/>
            <a:pathLst>
              <a:path w="4869534" h="515688">
                <a:moveTo>
                  <a:pt x="0" y="0"/>
                </a:moveTo>
                <a:lnTo>
                  <a:pt x="4869533" y="0"/>
                </a:lnTo>
                <a:lnTo>
                  <a:pt x="4869533" y="515688"/>
                </a:lnTo>
                <a:lnTo>
                  <a:pt x="0" y="5156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86495"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11985328" y="5443982"/>
            <a:ext cx="4933569" cy="3987075"/>
            <a:chOff x="0" y="0"/>
            <a:chExt cx="1165422" cy="94183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65421" cy="941838"/>
            </a:xfrm>
            <a:custGeom>
              <a:avLst/>
              <a:gdLst/>
              <a:ahLst/>
              <a:cxnLst/>
              <a:rect l="l" t="t" r="r" b="b"/>
              <a:pathLst>
                <a:path w="1165421" h="941838">
                  <a:moveTo>
                    <a:pt x="0" y="0"/>
                  </a:moveTo>
                  <a:lnTo>
                    <a:pt x="1165421" y="0"/>
                  </a:lnTo>
                  <a:lnTo>
                    <a:pt x="1165421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1165422" cy="989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2844088" y="4030029"/>
            <a:ext cx="3141821" cy="3129548"/>
            <a:chOff x="0" y="0"/>
            <a:chExt cx="6502400" cy="6477000"/>
          </a:xfrm>
        </p:grpSpPr>
        <p:sp>
          <p:nvSpPr>
            <p:cNvPr id="26" name="Freeform 26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-9732" r="-9732"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id="28" name="Freeform 28"/>
          <p:cNvSpPr/>
          <p:nvPr/>
        </p:nvSpPr>
        <p:spPr>
          <a:xfrm>
            <a:off x="12049364" y="9322496"/>
            <a:ext cx="4869534" cy="515688"/>
          </a:xfrm>
          <a:custGeom>
            <a:avLst/>
            <a:gdLst/>
            <a:ahLst/>
            <a:cxnLst/>
            <a:rect l="l" t="t" r="r" b="b"/>
            <a:pathLst>
              <a:path w="4869534" h="515688">
                <a:moveTo>
                  <a:pt x="0" y="0"/>
                </a:moveTo>
                <a:lnTo>
                  <a:pt x="4869533" y="0"/>
                </a:lnTo>
                <a:lnTo>
                  <a:pt x="4869533" y="515688"/>
                </a:lnTo>
                <a:lnTo>
                  <a:pt x="0" y="5156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86495"/>
            </a:stretch>
          </a:blipFill>
        </p:spPr>
      </p: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4833997" y="1979739"/>
            <a:ext cx="2937350" cy="2925876"/>
            <a:chOff x="0" y="0"/>
            <a:chExt cx="6502400" cy="6477000"/>
          </a:xfrm>
        </p:grpSpPr>
        <p:sp>
          <p:nvSpPr>
            <p:cNvPr id="30" name="Freeform 3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0"/>
              <a:stretch>
                <a:fillRect l="223" r="223"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id="32" name="TextBox 32"/>
          <p:cNvSpPr txBox="1"/>
          <p:nvPr/>
        </p:nvSpPr>
        <p:spPr>
          <a:xfrm>
            <a:off x="3032971" y="350455"/>
            <a:ext cx="12468063" cy="1232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15"/>
              </a:lnSpc>
              <a:spcBef>
                <a:spcPct val="0"/>
              </a:spcBef>
            </a:pPr>
            <a:r>
              <a:rPr lang="en-US" sz="7330" b="1" spc="71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TOOLS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285863" y="3513212"/>
            <a:ext cx="7954320" cy="516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2"/>
              </a:lnSpc>
            </a:pPr>
            <a:r>
              <a:rPr lang="en-US" sz="3051" b="1" i="1" spc="152">
                <a:solidFill>
                  <a:srgbClr val="FFFBFB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     (Python web framework) 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131297" y="2287844"/>
            <a:ext cx="4024629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43"/>
              </a:lnSpc>
            </a:pPr>
            <a:r>
              <a:rPr lang="en-US" sz="6702" b="1" i="1" spc="335" dirty="0">
                <a:solidFill>
                  <a:srgbClr val="FFFBFB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  </a:t>
            </a:r>
            <a:r>
              <a:rPr lang="en-US" sz="6702" b="1" i="1" spc="335" dirty="0">
                <a:solidFill>
                  <a:srgbClr val="FFD446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Django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674130" y="7338251"/>
            <a:ext cx="2387549" cy="835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98"/>
              </a:lnSpc>
            </a:pPr>
            <a:r>
              <a:rPr lang="en-US" sz="4915" b="1" i="1" spc="245">
                <a:solidFill>
                  <a:srgbClr val="FFFBFB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Python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848130" y="7338251"/>
            <a:ext cx="4591741" cy="835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98"/>
              </a:lnSpc>
            </a:pPr>
            <a:r>
              <a:rPr lang="en-US" sz="4915" b="1" i="1" spc="245">
                <a:solidFill>
                  <a:srgbClr val="FFFBFB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CSS-HTML-JS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474305" y="7338251"/>
            <a:ext cx="2481919" cy="835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98"/>
              </a:lnSpc>
            </a:pPr>
            <a:r>
              <a:rPr lang="en-US" sz="4915" b="1" i="1" spc="245">
                <a:solidFill>
                  <a:srgbClr val="FFFBFB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MySQL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032971" y="8274167"/>
            <a:ext cx="1531605" cy="465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7"/>
              </a:lnSpc>
            </a:pPr>
            <a:r>
              <a:rPr lang="en-US" sz="2681" b="1" i="1" spc="134">
                <a:solidFill>
                  <a:srgbClr val="FFFBFB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backend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215062" y="8274167"/>
            <a:ext cx="1715549" cy="465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7"/>
              </a:lnSpc>
            </a:pPr>
            <a:r>
              <a:rPr lang="en-US" sz="2681" b="1" i="1" spc="134">
                <a:solidFill>
                  <a:srgbClr val="FFFBFB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Frontend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550254" y="8274167"/>
            <a:ext cx="1729490" cy="465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7"/>
              </a:lnSpc>
            </a:pPr>
            <a:r>
              <a:rPr lang="en-US" sz="2681" b="1" i="1" spc="134">
                <a:solidFill>
                  <a:srgbClr val="FFFBFB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Database</a:t>
            </a:r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240EAB2B-5984-43D2-899A-402AB67C9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4" y="29107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896848"/>
            <a:chOff x="0" y="0"/>
            <a:chExt cx="4816593" cy="4995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499581"/>
            </a:xfrm>
            <a:custGeom>
              <a:avLst/>
              <a:gdLst/>
              <a:ahLst/>
              <a:cxnLst/>
              <a:rect l="l" t="t" r="r" b="b"/>
              <a:pathLst>
                <a:path w="4816592" h="499581">
                  <a:moveTo>
                    <a:pt x="0" y="0"/>
                  </a:moveTo>
                  <a:lnTo>
                    <a:pt x="4816592" y="0"/>
                  </a:lnTo>
                  <a:lnTo>
                    <a:pt x="4816592" y="499581"/>
                  </a:lnTo>
                  <a:lnTo>
                    <a:pt x="0" y="499581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518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736711" y="2348415"/>
            <a:ext cx="5387769" cy="766842"/>
            <a:chOff x="0" y="0"/>
            <a:chExt cx="1178269" cy="1677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178269" cy="224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i="1" spc="29" dirty="0">
                  <a:solidFill>
                    <a:srgbClr val="FFFFFF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1. Database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873799" y="6035617"/>
            <a:ext cx="5387769" cy="766842"/>
            <a:chOff x="0" y="0"/>
            <a:chExt cx="1178269" cy="16770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1178269" cy="224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i="1" spc="29" dirty="0">
                  <a:solidFill>
                    <a:srgbClr val="FFFFFF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2. Data Visualization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11893269" y="6805915"/>
            <a:ext cx="5368300" cy="2725790"/>
          </a:xfrm>
          <a:custGeom>
            <a:avLst/>
            <a:gdLst/>
            <a:ahLst/>
            <a:cxnLst/>
            <a:rect l="l" t="t" r="r" b="b"/>
            <a:pathLst>
              <a:path w="5368300" h="2725790">
                <a:moveTo>
                  <a:pt x="0" y="0"/>
                </a:moveTo>
                <a:lnTo>
                  <a:pt x="5368299" y="0"/>
                </a:lnTo>
                <a:lnTo>
                  <a:pt x="5368299" y="2725790"/>
                </a:lnTo>
                <a:lnTo>
                  <a:pt x="0" y="27257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3950" r="-362" b="-25153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736711" y="3115257"/>
            <a:ext cx="5385501" cy="2841609"/>
          </a:xfrm>
          <a:custGeom>
            <a:avLst/>
            <a:gdLst/>
            <a:ahLst/>
            <a:cxnLst/>
            <a:rect l="l" t="t" r="r" b="b"/>
            <a:pathLst>
              <a:path w="5385501" h="2841609">
                <a:moveTo>
                  <a:pt x="0" y="0"/>
                </a:moveTo>
                <a:lnTo>
                  <a:pt x="5385501" y="0"/>
                </a:lnTo>
                <a:lnTo>
                  <a:pt x="5385501" y="2841609"/>
                </a:lnTo>
                <a:lnTo>
                  <a:pt x="0" y="28416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7429" b="-31228"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0" y="425853"/>
            <a:ext cx="18288000" cy="940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32"/>
              </a:lnSpc>
            </a:pPr>
            <a:r>
              <a:rPr lang="en-US" sz="5530" b="1" spc="542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WEB APPLICATION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832528" y="2747251"/>
            <a:ext cx="10088061" cy="2862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5166" lvl="1" indent="-257583" algn="l">
              <a:lnSpc>
                <a:spcPts val="3292"/>
              </a:lnSpc>
              <a:buFont typeface="Arial"/>
              <a:buChar char="•"/>
            </a:pPr>
            <a:r>
              <a:rPr lang="en-US" sz="2386" spc="233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A database performs an important function in managing all of the system's data. It is a place to store various information.</a:t>
            </a:r>
          </a:p>
          <a:p>
            <a:pPr algn="l">
              <a:lnSpc>
                <a:spcPts val="3292"/>
              </a:lnSpc>
            </a:pPr>
            <a:endParaRPr lang="en-US" sz="2386" spc="233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15166" lvl="1" indent="-257583" algn="l">
              <a:lnSpc>
                <a:spcPts val="3292"/>
              </a:lnSpc>
              <a:buFont typeface="Arial"/>
              <a:buChar char="•"/>
            </a:pPr>
            <a:r>
              <a:rPr lang="en-US" sz="2386" spc="233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Data can be stored, organized, and retrieved for display in other areas. of the system efficiently</a:t>
            </a:r>
          </a:p>
          <a:p>
            <a:pPr algn="l">
              <a:lnSpc>
                <a:spcPts val="3292"/>
              </a:lnSpc>
            </a:pPr>
            <a:endParaRPr lang="en-US" sz="2386" spc="233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44994" y="6286500"/>
            <a:ext cx="10251606" cy="368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5166" lvl="1" indent="-257583" algn="l">
              <a:lnSpc>
                <a:spcPts val="3292"/>
              </a:lnSpc>
              <a:buFont typeface="Arial"/>
              <a:buChar char="•"/>
            </a:pPr>
            <a:r>
              <a:rPr lang="en-US" sz="2386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This is where users will see and interact with the system. Used to display various information and statistics. Through creating charts, graphs, or tables as appropriate to the data.</a:t>
            </a:r>
          </a:p>
          <a:p>
            <a:pPr algn="l">
              <a:lnSpc>
                <a:spcPts val="3292"/>
              </a:lnSpc>
            </a:pPr>
            <a:endParaRPr lang="en-US" sz="2386" spc="233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15166" lvl="1" indent="-257583" algn="l">
              <a:lnSpc>
                <a:spcPts val="3292"/>
              </a:lnSpc>
              <a:buFont typeface="Arial"/>
              <a:buChar char="•"/>
            </a:pPr>
            <a:r>
              <a:rPr lang="en-US" sz="2386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Helps users see an overview of the data and can analyze the data more easily.</a:t>
            </a:r>
          </a:p>
          <a:p>
            <a:pPr marL="515166" lvl="1" indent="-257583" algn="l">
              <a:lnSpc>
                <a:spcPts val="3292"/>
              </a:lnSpc>
              <a:buFont typeface="Arial"/>
              <a:buChar char="•"/>
            </a:pPr>
            <a:endParaRPr lang="en-US" sz="2386" spc="233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292"/>
              </a:lnSpc>
            </a:pPr>
            <a:endParaRPr lang="en-US" sz="2386" spc="233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" name="Arrow: Pentagon 24">
            <a:extLst>
              <a:ext uri="{FF2B5EF4-FFF2-40B4-BE49-F238E27FC236}">
                <a16:creationId xmlns:a16="http://schemas.microsoft.com/office/drawing/2014/main" id="{AAAFF90B-B442-422A-8662-6E67A452E39B}"/>
              </a:ext>
            </a:extLst>
          </p:cNvPr>
          <p:cNvSpPr/>
          <p:nvPr/>
        </p:nvSpPr>
        <p:spPr>
          <a:xfrm flipH="1">
            <a:off x="6227988" y="2410808"/>
            <a:ext cx="11033579" cy="3155505"/>
          </a:xfrm>
          <a:prstGeom prst="homePlate">
            <a:avLst>
              <a:gd name="adj" fmla="val 28126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Arrow: Pentagon 25">
            <a:extLst>
              <a:ext uri="{FF2B5EF4-FFF2-40B4-BE49-F238E27FC236}">
                <a16:creationId xmlns:a16="http://schemas.microsoft.com/office/drawing/2014/main" id="{C833F906-FC6B-44B3-9DAA-750227246315}"/>
              </a:ext>
            </a:extLst>
          </p:cNvPr>
          <p:cNvSpPr/>
          <p:nvPr/>
        </p:nvSpPr>
        <p:spPr>
          <a:xfrm>
            <a:off x="736711" y="6251640"/>
            <a:ext cx="11156554" cy="3155505"/>
          </a:xfrm>
          <a:prstGeom prst="homePlate">
            <a:avLst>
              <a:gd name="adj" fmla="val 28126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3B18E1D0-7BB5-468D-A43D-4AC9D7EA5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19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896848"/>
            <a:chOff x="0" y="0"/>
            <a:chExt cx="4816593" cy="4995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499581"/>
            </a:xfrm>
            <a:custGeom>
              <a:avLst/>
              <a:gdLst/>
              <a:ahLst/>
              <a:cxnLst/>
              <a:rect l="l" t="t" r="r" b="b"/>
              <a:pathLst>
                <a:path w="4816592" h="499581">
                  <a:moveTo>
                    <a:pt x="0" y="0"/>
                  </a:moveTo>
                  <a:lnTo>
                    <a:pt x="4816592" y="0"/>
                  </a:lnTo>
                  <a:lnTo>
                    <a:pt x="4816592" y="499581"/>
                  </a:lnTo>
                  <a:lnTo>
                    <a:pt x="0" y="499581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518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736711" y="2348415"/>
            <a:ext cx="5387769" cy="766842"/>
            <a:chOff x="0" y="0"/>
            <a:chExt cx="1178269" cy="1677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178269" cy="224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i="1" spc="29" dirty="0">
                  <a:solidFill>
                    <a:srgbClr val="FFFFFF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3. Administration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756181" y="3115257"/>
            <a:ext cx="5387769" cy="2696633"/>
          </a:xfrm>
          <a:custGeom>
            <a:avLst/>
            <a:gdLst/>
            <a:ahLst/>
            <a:cxnLst/>
            <a:rect l="l" t="t" r="r" b="b"/>
            <a:pathLst>
              <a:path w="5387769" h="2696633">
                <a:moveTo>
                  <a:pt x="0" y="0"/>
                </a:moveTo>
                <a:lnTo>
                  <a:pt x="5387769" y="0"/>
                </a:lnTo>
                <a:lnTo>
                  <a:pt x="5387769" y="2696633"/>
                </a:lnTo>
                <a:lnTo>
                  <a:pt x="0" y="26966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714" r="-8710"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7023028" y="2552700"/>
            <a:ext cx="10426772" cy="2943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5166" lvl="1" indent="-257583" algn="l">
              <a:lnSpc>
                <a:spcPts val="3292"/>
              </a:lnSpc>
              <a:buFont typeface="Arial"/>
              <a:buChar char="•"/>
            </a:pPr>
            <a:r>
              <a:rPr lang="en-US" sz="2386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This part is a system where administrators can manage various information. of the website by Django Admin interface </a:t>
            </a:r>
          </a:p>
          <a:p>
            <a:pPr marL="515166" lvl="1" indent="-257583" algn="l">
              <a:lnSpc>
                <a:spcPts val="3292"/>
              </a:lnSpc>
              <a:buFont typeface="Arial"/>
              <a:buChar char="•"/>
            </a:pPr>
            <a:r>
              <a:rPr lang="en-US" sz="2386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Administrators can access the management of database information, such as adding, deleting, and editing various information.</a:t>
            </a:r>
          </a:p>
          <a:p>
            <a:pPr marL="515166" lvl="1" indent="-257583" algn="l">
              <a:lnSpc>
                <a:spcPts val="3292"/>
              </a:lnSpc>
              <a:buFont typeface="Arial"/>
              <a:buChar char="•"/>
            </a:pPr>
            <a:r>
              <a:rPr lang="en-US" sz="2386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Supports role assignment and data access rights.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85800" y="6591300"/>
            <a:ext cx="10251606" cy="2451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5166" lvl="1" indent="-257583" algn="l">
              <a:lnSpc>
                <a:spcPts val="3292"/>
              </a:lnSpc>
              <a:buFont typeface="Arial"/>
              <a:buChar char="•"/>
            </a:pPr>
            <a:r>
              <a:rPr lang="en-US" sz="2386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Automatic notification system via email This system will send notifications. according to specified conditions such as daily, weekly or yearly</a:t>
            </a:r>
          </a:p>
          <a:p>
            <a:pPr marL="515166" lvl="1" indent="-257583" algn="l">
              <a:lnSpc>
                <a:spcPts val="3292"/>
              </a:lnSpc>
              <a:buFont typeface="Arial"/>
              <a:buChar char="•"/>
            </a:pPr>
            <a:r>
              <a:rPr lang="en-US" sz="2386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Users can set notification conditions on the website page. And the system will automatically notify you according to the specified settings.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-1759564" y="425853"/>
            <a:ext cx="21807129" cy="940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32"/>
              </a:lnSpc>
            </a:pPr>
            <a:r>
              <a:rPr lang="en-US" sz="5530" b="1" spc="542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WEB APPLICATION </a:t>
            </a:r>
          </a:p>
        </p:txBody>
      </p:sp>
      <p:sp>
        <p:nvSpPr>
          <p:cNvPr id="25" name="Arrow: Pentagon 24">
            <a:extLst>
              <a:ext uri="{FF2B5EF4-FFF2-40B4-BE49-F238E27FC236}">
                <a16:creationId xmlns:a16="http://schemas.microsoft.com/office/drawing/2014/main" id="{04EC8F64-411C-4A9B-92D9-EBACB56BD148}"/>
              </a:ext>
            </a:extLst>
          </p:cNvPr>
          <p:cNvSpPr/>
          <p:nvPr/>
        </p:nvSpPr>
        <p:spPr>
          <a:xfrm flipH="1">
            <a:off x="6227987" y="2410808"/>
            <a:ext cx="11033579" cy="3392583"/>
          </a:xfrm>
          <a:prstGeom prst="homePlate">
            <a:avLst>
              <a:gd name="adj" fmla="val 28126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Arrow: Pentagon 25">
            <a:extLst>
              <a:ext uri="{FF2B5EF4-FFF2-40B4-BE49-F238E27FC236}">
                <a16:creationId xmlns:a16="http://schemas.microsoft.com/office/drawing/2014/main" id="{A058833E-D264-428C-9F7A-851F5ABD672F}"/>
              </a:ext>
            </a:extLst>
          </p:cNvPr>
          <p:cNvSpPr/>
          <p:nvPr/>
        </p:nvSpPr>
        <p:spPr>
          <a:xfrm>
            <a:off x="736711" y="6251640"/>
            <a:ext cx="11156554" cy="3155505"/>
          </a:xfrm>
          <a:prstGeom prst="homePlate">
            <a:avLst>
              <a:gd name="adj" fmla="val 28126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27E49107-6003-41FC-9863-DEB7A3314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DD73AF3-EA40-4996-B8FD-F24EAE5C7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93265" y="6835805"/>
            <a:ext cx="5368301" cy="3413095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1873799" y="6035617"/>
            <a:ext cx="5387769" cy="766842"/>
            <a:chOff x="0" y="0"/>
            <a:chExt cx="1178269" cy="16770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1178269" cy="224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i="1" spc="29" dirty="0">
                  <a:solidFill>
                    <a:srgbClr val="FFFFFF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4. Notification automatically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BE61C2-F94F-4967-9D99-4D8F526DB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624D68-5966-40A4-9537-A7C0E632A476}"/>
              </a:ext>
            </a:extLst>
          </p:cNvPr>
          <p:cNvGrpSpPr/>
          <p:nvPr/>
        </p:nvGrpSpPr>
        <p:grpSpPr>
          <a:xfrm>
            <a:off x="1620776" y="2852664"/>
            <a:ext cx="3691898" cy="688345"/>
            <a:chOff x="0" y="0"/>
            <a:chExt cx="914964" cy="170593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607945C-D8C2-4C1F-844D-BCE46710FA55}"/>
                </a:ext>
              </a:extLst>
            </p:cNvPr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2832A8-DC34-4958-944D-C48A8C37FF5E}"/>
                </a:ext>
              </a:extLst>
            </p:cNvPr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1. Certificates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C339E72-FCF0-49E9-BFC8-765D8A0F8A87}"/>
              </a:ext>
            </a:extLst>
          </p:cNvPr>
          <p:cNvGrpSpPr/>
          <p:nvPr/>
        </p:nvGrpSpPr>
        <p:grpSpPr>
          <a:xfrm>
            <a:off x="13852471" y="2852664"/>
            <a:ext cx="3691898" cy="688345"/>
            <a:chOff x="0" y="0"/>
            <a:chExt cx="914964" cy="170593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D3B3427B-4E76-46A4-A24F-5B2950C5A079}"/>
                </a:ext>
              </a:extLst>
            </p:cNvPr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61BD5EE-496A-48AD-835D-A9BA6295F518}"/>
                </a:ext>
              </a:extLst>
            </p:cNvPr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3. Regulations</a:t>
              </a:r>
            </a:p>
          </p:txBody>
        </p:sp>
      </p:grpSp>
      <p:sp>
        <p:nvSpPr>
          <p:cNvPr id="13" name="Freeform 12">
            <a:extLst>
              <a:ext uri="{FF2B5EF4-FFF2-40B4-BE49-F238E27FC236}">
                <a16:creationId xmlns:a16="http://schemas.microsoft.com/office/drawing/2014/main" id="{7682DDA8-061D-48A7-9431-98BAA2EA63FA}"/>
              </a:ext>
            </a:extLst>
          </p:cNvPr>
          <p:cNvSpPr/>
          <p:nvPr/>
        </p:nvSpPr>
        <p:spPr>
          <a:xfrm>
            <a:off x="14632122" y="-46813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8A0FB8A-CDE9-4F21-B864-690F807220FC}"/>
              </a:ext>
            </a:extLst>
          </p:cNvPr>
          <p:cNvSpPr/>
          <p:nvPr/>
        </p:nvSpPr>
        <p:spPr>
          <a:xfrm rot="-4176364">
            <a:off x="-3952729" y="66826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48C691D-D273-4008-B281-99FCCED35B94}"/>
              </a:ext>
            </a:extLst>
          </p:cNvPr>
          <p:cNvGrpSpPr/>
          <p:nvPr/>
        </p:nvGrpSpPr>
        <p:grpSpPr>
          <a:xfrm>
            <a:off x="4016758" y="5659071"/>
            <a:ext cx="10322109" cy="9771480"/>
            <a:chOff x="0" y="0"/>
            <a:chExt cx="13762811" cy="13028640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FE79FAE-E990-45EC-9F8B-F8E614548E8D}"/>
                </a:ext>
              </a:extLst>
            </p:cNvPr>
            <p:cNvSpPr/>
            <p:nvPr/>
          </p:nvSpPr>
          <p:spPr>
            <a:xfrm>
              <a:off x="1504641" y="1954579"/>
              <a:ext cx="10753530" cy="10753530"/>
            </a:xfrm>
            <a:custGeom>
              <a:avLst/>
              <a:gdLst/>
              <a:ahLst/>
              <a:cxnLst/>
              <a:rect l="l" t="t" r="r" b="b"/>
              <a:pathLst>
                <a:path w="10753530" h="10753530">
                  <a:moveTo>
                    <a:pt x="0" y="0"/>
                  </a:moveTo>
                  <a:lnTo>
                    <a:pt x="10753530" y="0"/>
                  </a:lnTo>
                  <a:lnTo>
                    <a:pt x="10753530" y="10753530"/>
                  </a:lnTo>
                  <a:lnTo>
                    <a:pt x="0" y="10753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0076195-B896-461C-B661-817B5AEDE5A3}"/>
                </a:ext>
              </a:extLst>
            </p:cNvPr>
            <p:cNvSpPr/>
            <p:nvPr/>
          </p:nvSpPr>
          <p:spPr>
            <a:xfrm>
              <a:off x="1184110" y="1634049"/>
              <a:ext cx="11394591" cy="11394591"/>
            </a:xfrm>
            <a:custGeom>
              <a:avLst/>
              <a:gdLst/>
              <a:ahLst/>
              <a:cxnLst/>
              <a:rect l="l" t="t" r="r" b="b"/>
              <a:pathLst>
                <a:path w="11394591" h="11394591">
                  <a:moveTo>
                    <a:pt x="0" y="0"/>
                  </a:moveTo>
                  <a:lnTo>
                    <a:pt x="11394591" y="0"/>
                  </a:lnTo>
                  <a:lnTo>
                    <a:pt x="11394591" y="11394591"/>
                  </a:lnTo>
                  <a:lnTo>
                    <a:pt x="0" y="11394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C31B208-17B0-49E9-B626-6E67516591E6}"/>
                </a:ext>
              </a:extLst>
            </p:cNvPr>
            <p:cNvSpPr/>
            <p:nvPr/>
          </p:nvSpPr>
          <p:spPr>
            <a:xfrm>
              <a:off x="5219403" y="0"/>
              <a:ext cx="3324006" cy="3324006"/>
            </a:xfrm>
            <a:custGeom>
              <a:avLst/>
              <a:gdLst/>
              <a:ahLst/>
              <a:cxnLst/>
              <a:rect l="l" t="t" r="r" b="b"/>
              <a:pathLst>
                <a:path w="3324006" h="3324006">
                  <a:moveTo>
                    <a:pt x="0" y="0"/>
                  </a:moveTo>
                  <a:lnTo>
                    <a:pt x="3324006" y="0"/>
                  </a:lnTo>
                  <a:lnTo>
                    <a:pt x="3324006" y="3324006"/>
                  </a:lnTo>
                  <a:lnTo>
                    <a:pt x="0" y="33240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D0ED99B-1685-4F46-BC90-201191DBF190}"/>
                </a:ext>
              </a:extLst>
            </p:cNvPr>
            <p:cNvSpPr/>
            <p:nvPr/>
          </p:nvSpPr>
          <p:spPr>
            <a:xfrm>
              <a:off x="10438806" y="2786528"/>
              <a:ext cx="3324006" cy="3324006"/>
            </a:xfrm>
            <a:custGeom>
              <a:avLst/>
              <a:gdLst/>
              <a:ahLst/>
              <a:cxnLst/>
              <a:rect l="l" t="t" r="r" b="b"/>
              <a:pathLst>
                <a:path w="3324006" h="3324006">
                  <a:moveTo>
                    <a:pt x="0" y="0"/>
                  </a:moveTo>
                  <a:lnTo>
                    <a:pt x="3324005" y="0"/>
                  </a:lnTo>
                  <a:lnTo>
                    <a:pt x="3324005" y="3324005"/>
                  </a:lnTo>
                  <a:lnTo>
                    <a:pt x="0" y="33240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784B899-1812-4706-8B1E-DC033288CD0A}"/>
                </a:ext>
              </a:extLst>
            </p:cNvPr>
            <p:cNvSpPr/>
            <p:nvPr/>
          </p:nvSpPr>
          <p:spPr>
            <a:xfrm>
              <a:off x="0" y="2786528"/>
              <a:ext cx="3324006" cy="3324006"/>
            </a:xfrm>
            <a:custGeom>
              <a:avLst/>
              <a:gdLst/>
              <a:ahLst/>
              <a:cxnLst/>
              <a:rect l="l" t="t" r="r" b="b"/>
              <a:pathLst>
                <a:path w="3324006" h="3324006">
                  <a:moveTo>
                    <a:pt x="0" y="0"/>
                  </a:moveTo>
                  <a:lnTo>
                    <a:pt x="3324006" y="0"/>
                  </a:lnTo>
                  <a:lnTo>
                    <a:pt x="3324006" y="3324005"/>
                  </a:lnTo>
                  <a:lnTo>
                    <a:pt x="0" y="33240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4724F04F-E83A-4AF7-AE20-F6AF2C2FB9F8}"/>
                </a:ext>
              </a:extLst>
            </p:cNvPr>
            <p:cNvSpPr/>
            <p:nvPr/>
          </p:nvSpPr>
          <p:spPr>
            <a:xfrm>
              <a:off x="10971836" y="3237719"/>
              <a:ext cx="2141812" cy="2437340"/>
            </a:xfrm>
            <a:custGeom>
              <a:avLst/>
              <a:gdLst/>
              <a:ahLst/>
              <a:cxnLst/>
              <a:rect l="l" t="t" r="r" b="b"/>
              <a:pathLst>
                <a:path w="2141812" h="2437340">
                  <a:moveTo>
                    <a:pt x="0" y="0"/>
                  </a:moveTo>
                  <a:lnTo>
                    <a:pt x="2141812" y="0"/>
                  </a:lnTo>
                  <a:lnTo>
                    <a:pt x="2141812" y="2437339"/>
                  </a:lnTo>
                  <a:lnTo>
                    <a:pt x="0" y="24373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F985DA8-510A-49E1-B982-29B4C65E4072}"/>
                </a:ext>
              </a:extLst>
            </p:cNvPr>
            <p:cNvSpPr/>
            <p:nvPr/>
          </p:nvSpPr>
          <p:spPr>
            <a:xfrm>
              <a:off x="5772922" y="402363"/>
              <a:ext cx="2216967" cy="2519280"/>
            </a:xfrm>
            <a:custGeom>
              <a:avLst/>
              <a:gdLst/>
              <a:ahLst/>
              <a:cxnLst/>
              <a:rect l="l" t="t" r="r" b="b"/>
              <a:pathLst>
                <a:path w="2216967" h="2519280">
                  <a:moveTo>
                    <a:pt x="0" y="0"/>
                  </a:moveTo>
                  <a:lnTo>
                    <a:pt x="2216967" y="0"/>
                  </a:lnTo>
                  <a:lnTo>
                    <a:pt x="2216967" y="2519280"/>
                  </a:lnTo>
                  <a:lnTo>
                    <a:pt x="0" y="2519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9099D1E3-D899-4502-8D79-9529B8B0C9B8}"/>
                </a:ext>
              </a:extLst>
            </p:cNvPr>
            <p:cNvSpPr/>
            <p:nvPr/>
          </p:nvSpPr>
          <p:spPr>
            <a:xfrm>
              <a:off x="422219" y="3509639"/>
              <a:ext cx="2239623" cy="1893499"/>
            </a:xfrm>
            <a:custGeom>
              <a:avLst/>
              <a:gdLst/>
              <a:ahLst/>
              <a:cxnLst/>
              <a:rect l="l" t="t" r="r" b="b"/>
              <a:pathLst>
                <a:path w="2239623" h="1893499">
                  <a:moveTo>
                    <a:pt x="0" y="0"/>
                  </a:moveTo>
                  <a:lnTo>
                    <a:pt x="2239623" y="0"/>
                  </a:lnTo>
                  <a:lnTo>
                    <a:pt x="2239623" y="1893499"/>
                  </a:lnTo>
                  <a:lnTo>
                    <a:pt x="0" y="1893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C6835A0-6909-48A2-857C-67F7D1959EAC}"/>
              </a:ext>
            </a:extLst>
          </p:cNvPr>
          <p:cNvGrpSpPr/>
          <p:nvPr/>
        </p:nvGrpSpPr>
        <p:grpSpPr>
          <a:xfrm>
            <a:off x="8345714" y="8080793"/>
            <a:ext cx="3253593" cy="2315392"/>
            <a:chOff x="0" y="0"/>
            <a:chExt cx="4338124" cy="3087190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D6305580-8BB1-4EDA-9ADF-81D543A2F3DC}"/>
                </a:ext>
              </a:extLst>
            </p:cNvPr>
            <p:cNvSpPr/>
            <p:nvPr/>
          </p:nvSpPr>
          <p:spPr>
            <a:xfrm>
              <a:off x="598136" y="0"/>
              <a:ext cx="3739987" cy="3087190"/>
            </a:xfrm>
            <a:custGeom>
              <a:avLst/>
              <a:gdLst/>
              <a:ahLst/>
              <a:cxnLst/>
              <a:rect l="l" t="t" r="r" b="b"/>
              <a:pathLst>
                <a:path w="3739987" h="3087190">
                  <a:moveTo>
                    <a:pt x="0" y="0"/>
                  </a:moveTo>
                  <a:lnTo>
                    <a:pt x="3739988" y="0"/>
                  </a:lnTo>
                  <a:lnTo>
                    <a:pt x="3739988" y="3087190"/>
                  </a:lnTo>
                  <a:lnTo>
                    <a:pt x="0" y="30871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81993FD-48F6-4497-8024-8B4AD55077B0}"/>
                </a:ext>
              </a:extLst>
            </p:cNvPr>
            <p:cNvSpPr/>
            <p:nvPr/>
          </p:nvSpPr>
          <p:spPr>
            <a:xfrm>
              <a:off x="115801" y="614945"/>
              <a:ext cx="2361822" cy="1902340"/>
            </a:xfrm>
            <a:custGeom>
              <a:avLst/>
              <a:gdLst/>
              <a:ahLst/>
              <a:cxnLst/>
              <a:rect l="l" t="t" r="r" b="b"/>
              <a:pathLst>
                <a:path w="2361822" h="1902340">
                  <a:moveTo>
                    <a:pt x="0" y="0"/>
                  </a:moveTo>
                  <a:lnTo>
                    <a:pt x="2361822" y="0"/>
                  </a:lnTo>
                  <a:lnTo>
                    <a:pt x="2361822" y="1902340"/>
                  </a:lnTo>
                  <a:lnTo>
                    <a:pt x="0" y="1902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1A530C9-4003-4174-B815-63020504D4AD}"/>
                </a:ext>
              </a:extLst>
            </p:cNvPr>
            <p:cNvGrpSpPr/>
            <p:nvPr/>
          </p:nvGrpSpPr>
          <p:grpSpPr>
            <a:xfrm rot="-951455">
              <a:off x="49657" y="1193087"/>
              <a:ext cx="2535422" cy="716575"/>
              <a:chOff x="0" y="0"/>
              <a:chExt cx="953282" cy="269422"/>
            </a:xfrm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25E6FD1C-AE05-4AA7-B55B-126E0844031B}"/>
                  </a:ext>
                </a:extLst>
              </p:cNvPr>
              <p:cNvSpPr/>
              <p:nvPr/>
            </p:nvSpPr>
            <p:spPr>
              <a:xfrm>
                <a:off x="0" y="0"/>
                <a:ext cx="953282" cy="269422"/>
              </a:xfrm>
              <a:custGeom>
                <a:avLst/>
                <a:gdLst/>
                <a:ahLst/>
                <a:cxnLst/>
                <a:rect l="l" t="t" r="r" b="b"/>
                <a:pathLst>
                  <a:path w="953282" h="269422">
                    <a:moveTo>
                      <a:pt x="134711" y="0"/>
                    </a:moveTo>
                    <a:lnTo>
                      <a:pt x="818571" y="0"/>
                    </a:lnTo>
                    <a:cubicBezTo>
                      <a:pt x="892970" y="0"/>
                      <a:pt x="953282" y="60312"/>
                      <a:pt x="953282" y="134711"/>
                    </a:cubicBezTo>
                    <a:lnTo>
                      <a:pt x="953282" y="134711"/>
                    </a:lnTo>
                    <a:cubicBezTo>
                      <a:pt x="953282" y="209110"/>
                      <a:pt x="892970" y="269422"/>
                      <a:pt x="818571" y="269422"/>
                    </a:cubicBezTo>
                    <a:lnTo>
                      <a:pt x="134711" y="269422"/>
                    </a:lnTo>
                    <a:cubicBezTo>
                      <a:pt x="60312" y="269422"/>
                      <a:pt x="0" y="209110"/>
                      <a:pt x="0" y="134711"/>
                    </a:cubicBezTo>
                    <a:lnTo>
                      <a:pt x="0" y="134711"/>
                    </a:lnTo>
                    <a:cubicBezTo>
                      <a:pt x="0" y="60312"/>
                      <a:pt x="60312" y="0"/>
                      <a:pt x="134711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BBA027-2FE9-4429-A848-590A62DED702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953282" cy="326572"/>
              </a:xfrm>
              <a:prstGeom prst="rect">
                <a:avLst/>
              </a:prstGeom>
            </p:spPr>
            <p:txBody>
              <a:bodyPr lIns="22249" tIns="22249" rIns="22249" bIns="22249" rtlCol="0" anchor="ctr"/>
              <a:lstStyle/>
              <a:p>
                <a:pPr marL="0" lvl="0" indent="0" algn="ctr">
                  <a:lnSpc>
                    <a:spcPts val="1906"/>
                  </a:lnSpc>
                  <a:spcBef>
                    <a:spcPct val="0"/>
                  </a:spcBef>
                </a:pPr>
                <a:r>
                  <a:rPr lang="en-US" sz="1381" b="1" spc="13">
                    <a:solidFill>
                      <a:srgbClr val="FFFFFF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BETTER QUALITY</a:t>
                </a: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FEC9E12-1380-46AF-9E82-EB7614EB923A}"/>
              </a:ext>
            </a:extLst>
          </p:cNvPr>
          <p:cNvSpPr txBox="1"/>
          <p:nvPr/>
        </p:nvSpPr>
        <p:spPr>
          <a:xfrm>
            <a:off x="2012666" y="471587"/>
            <a:ext cx="15481867" cy="1191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118"/>
              </a:lnSpc>
              <a:spcBef>
                <a:spcPct val="0"/>
              </a:spcBef>
            </a:pPr>
            <a:r>
              <a:rPr lang="en-US" sz="7332" b="1" spc="718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IMPROVEMENT ACTIVITIES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797C21-7C77-4BB2-95F6-A51ED59DCBC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47896" y="3949113"/>
            <a:ext cx="4173691" cy="2325249"/>
          </a:xfrm>
          <a:prstGeom prst="rect">
            <a:avLst/>
          </a:prstGeom>
          <a:effectLst>
            <a:glow rad="228600">
              <a:schemeClr val="bg1">
                <a:lumMod val="65000"/>
                <a:alpha val="40000"/>
              </a:schemeClr>
            </a:glo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FB2DA7C-70A2-4E6A-BD78-1A846C6F9619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1680" t="3374" r="2164"/>
          <a:stretch/>
        </p:blipFill>
        <p:spPr>
          <a:xfrm>
            <a:off x="5775178" y="3263350"/>
            <a:ext cx="3581437" cy="2337350"/>
          </a:xfrm>
          <a:prstGeom prst="rect">
            <a:avLst/>
          </a:prstGeom>
          <a:effectLst>
            <a:glow rad="228600">
              <a:schemeClr val="bg1">
                <a:lumMod val="65000"/>
                <a:alpha val="40000"/>
              </a:schemeClr>
            </a:glo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AD8FF19-C27C-4ACF-A815-43803D448CBD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t="2082" r="1238"/>
          <a:stretch/>
        </p:blipFill>
        <p:spPr>
          <a:xfrm>
            <a:off x="13845676" y="3876115"/>
            <a:ext cx="3721394" cy="2398247"/>
          </a:xfrm>
          <a:prstGeom prst="rect">
            <a:avLst/>
          </a:prstGeom>
          <a:effectLst>
            <a:glow rad="228600">
              <a:schemeClr val="bg1">
                <a:lumMod val="65000"/>
                <a:alpha val="40000"/>
              </a:schemeClr>
            </a:glo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F8A9350-38FC-4E21-8045-07126379E225}"/>
              </a:ext>
            </a:extLst>
          </p:cNvPr>
          <p:cNvGrpSpPr/>
          <p:nvPr/>
        </p:nvGrpSpPr>
        <p:grpSpPr>
          <a:xfrm>
            <a:off x="5775178" y="2400369"/>
            <a:ext cx="7587147" cy="688345"/>
            <a:chOff x="0" y="0"/>
            <a:chExt cx="1880324" cy="170593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EBB5DA8-D1F8-4A2C-B7DF-F6030DDE406F}"/>
                </a:ext>
              </a:extLst>
            </p:cNvPr>
            <p:cNvSpPr/>
            <p:nvPr/>
          </p:nvSpPr>
          <p:spPr>
            <a:xfrm>
              <a:off x="0" y="0"/>
              <a:ext cx="1880324" cy="170593"/>
            </a:xfrm>
            <a:custGeom>
              <a:avLst/>
              <a:gdLst/>
              <a:ahLst/>
              <a:cxnLst/>
              <a:rect l="l" t="t" r="r" b="b"/>
              <a:pathLst>
                <a:path w="1880324" h="170593">
                  <a:moveTo>
                    <a:pt x="0" y="0"/>
                  </a:moveTo>
                  <a:lnTo>
                    <a:pt x="1880324" y="0"/>
                  </a:lnTo>
                  <a:lnTo>
                    <a:pt x="188032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1A41E4-0D89-490A-B6F3-C6E317237160}"/>
                </a:ext>
              </a:extLst>
            </p:cNvPr>
            <p:cNvSpPr txBox="1"/>
            <p:nvPr/>
          </p:nvSpPr>
          <p:spPr>
            <a:xfrm>
              <a:off x="0" y="-57150"/>
              <a:ext cx="188032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2. Minimum Testing Requirements </a:t>
              </a: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A5EFFDC8-FB6C-4497-9620-F5B442CAFD5C}"/>
              </a:ext>
            </a:extLst>
          </p:cNvPr>
          <p:cNvSpPr/>
          <p:nvPr/>
        </p:nvSpPr>
        <p:spPr>
          <a:xfrm>
            <a:off x="9753600" y="3273295"/>
            <a:ext cx="3690010" cy="2337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dirty="0"/>
              <a:t>ใส่รูปที่เลือก ฟิลเตอร์แล้ว</a:t>
            </a:r>
          </a:p>
        </p:txBody>
      </p:sp>
      <p:pic>
        <p:nvPicPr>
          <p:cNvPr id="1027" name="Picture 4" descr="image002">
            <a:extLst>
              <a:ext uri="{FF2B5EF4-FFF2-40B4-BE49-F238E27FC236}">
                <a16:creationId xmlns:a16="http://schemas.microsoft.com/office/drawing/2014/main" id="{04F4F181-EC13-4D98-81BD-251E8E4C7E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93" r="2093"/>
          <a:stretch/>
        </p:blipFill>
        <p:spPr bwMode="auto">
          <a:xfrm>
            <a:off x="9746426" y="3243558"/>
            <a:ext cx="3721394" cy="2455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1923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5AA0E9B98445E4F819C0AE5492EA9FD" ma:contentTypeVersion="6" ma:contentTypeDescription="Create a new document." ma:contentTypeScope="" ma:versionID="df2c87910e0ff49851c89f99b06ea1e3">
  <xsd:schema xmlns:xsd="http://www.w3.org/2001/XMLSchema" xmlns:xs="http://www.w3.org/2001/XMLSchema" xmlns:p="http://schemas.microsoft.com/office/2006/metadata/properties" xmlns:ns1="http://schemas.microsoft.com/sharepoint/v3" xmlns:ns2="63d7aca7-2c7f-4219-91eb-5856d17fca82" targetNamespace="http://schemas.microsoft.com/office/2006/metadata/properties" ma:root="true" ma:fieldsID="63328b842ba27e830b0cc02bb92557d6" ns1:_="" ns2:_="">
    <xsd:import namespace="http://schemas.microsoft.com/sharepoint/v3"/>
    <xsd:import namespace="63d7aca7-2c7f-4219-91eb-5856d17fca82"/>
    <xsd:element name="properties">
      <xsd:complexType>
        <xsd:sequence>
          <xsd:element name="documentManagement">
            <xsd:complexType>
              <xsd:all>
                <xsd:element ref="ns1:_dlc_Exempt" minOccurs="0"/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empt" ma:index="8" nillable="true" ma:displayName="Exempt from Policy" ma:description="" ma:hidden="true" ma:internalName="_dlc_Exempt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d7aca7-2c7f-4219-91eb-5856d17fca82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4.xml><?xml version="1.0" encoding="utf-8"?>
<?mso-contentType ?>
<p:Policy xmlns:p="office.server.policy" id="" local="true">
  <p:Name>Document</p:Name>
  <p:Description/>
  <p:Statement/>
  <p:PolicyItems>
    <p:PolicyItem featureId="Microsoft.Office.RecordsManagement.PolicyFeatures.PolicyAudit" staticId="0x01010055AA0E9B98445E4F819C0AE5492EA9FD|8138272" UniqueId="3dcd769f-0291-4cdf-b77e-08bfd650a746">
      <p:Name>Auditing</p:Name>
      <p:Description>Audits user actions on documents and list items to the Audit Log.</p:Description>
      <p:CustomData>
        <Audit>
          <Update/>
          <View/>
          <CheckInOut/>
          <MoveCopy/>
          <DeleteRestore/>
        </Audit>
      </p:CustomData>
    </p:PolicyItem>
  </p:PolicyItems>
</p:Policy>
</file>

<file path=customXml/itemProps1.xml><?xml version="1.0" encoding="utf-8"?>
<ds:datastoreItem xmlns:ds="http://schemas.openxmlformats.org/officeDocument/2006/customXml" ds:itemID="{15C2EA28-1750-4B4F-BE83-4C23EDD5FF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3d7aca7-2c7f-4219-91eb-5856d17fca8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7A5C40C-3E26-463A-827F-27BD61AD79F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BFF00A-9F31-49F9-B2CE-40E49FD800E5}">
  <ds:schemaRefs>
    <ds:schemaRef ds:uri="http://purl.org/dc/terms/"/>
    <ds:schemaRef ds:uri="http://schemas.microsoft.com/sharepoint/v3"/>
    <ds:schemaRef ds:uri="http://purl.org/dc/elements/1.1/"/>
    <ds:schemaRef ds:uri="63d7aca7-2c7f-4219-91eb-5856d17fca82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E34F9063-B8CB-41F3-BC4C-09104DC7E3D7}">
  <ds:schemaRefs>
    <ds:schemaRef ds:uri="office.server.policy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2909</TotalTime>
  <Words>2243</Words>
  <Application>Microsoft Office PowerPoint</Application>
  <PresentationFormat>Custom</PresentationFormat>
  <Paragraphs>332</Paragraphs>
  <Slides>24</Slides>
  <Notes>23</Notes>
  <HiddenSlides>2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41" baseType="lpstr">
      <vt:lpstr>Arial</vt:lpstr>
      <vt:lpstr>Oswald Bold</vt:lpstr>
      <vt:lpstr>Montserrat Light</vt:lpstr>
      <vt:lpstr>Arial Bold</vt:lpstr>
      <vt:lpstr>DM Sans</vt:lpstr>
      <vt:lpstr>Calibri</vt:lpstr>
      <vt:lpstr>DM Sans Bold</vt:lpstr>
      <vt:lpstr>Angsana New</vt:lpstr>
      <vt:lpstr>Cordia New</vt:lpstr>
      <vt:lpstr>DM Sans Italics</vt:lpstr>
      <vt:lpstr>Calibri Light</vt:lpstr>
      <vt:lpstr>Arial Bold Italics</vt:lpstr>
      <vt:lpstr>Franklin Gothic Demi Cond</vt:lpstr>
      <vt:lpstr>Oswald</vt:lpstr>
      <vt:lpstr>Office Theme</vt:lpstr>
      <vt:lpstr>1_Custom Design</vt:lpstr>
      <vt:lpstr>Custom Design</vt:lpstr>
      <vt:lpstr>Cooperative Education 261495 (6th Month Project) 22 April 24 – 25 October 24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Overview</dc:title>
  <dc:creator>Supatra Poemoon</dc:creator>
  <cp:lastModifiedBy>qa-planning10</cp:lastModifiedBy>
  <cp:revision>50</cp:revision>
  <dcterms:created xsi:type="dcterms:W3CDTF">2006-08-16T00:00:00Z</dcterms:created>
  <dcterms:modified xsi:type="dcterms:W3CDTF">2024-10-23T06:54:34Z</dcterms:modified>
  <dc:identifier>DAGQOVUwvss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0x01010055AA0E9B98445E4F819C0AE5492EA9FD</vt:lpwstr>
  </property>
</Properties>
</file>